
<file path=[Content_Types].xml><?xml version="1.0" encoding="utf-8"?>
<Types xmlns="http://schemas.openxmlformats.org/package/2006/content-types">
  <Default ContentType="application/x-fontdata" Extension="fntdata"/>
  <Default ContentType="image/gif" Extension="gif"/>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4"/>
    <p:sldId id="257" r:id="rId35"/>
    <p:sldId id="258" r:id="rId36"/>
    <p:sldId id="259" r:id="rId37"/>
    <p:sldId id="260" r:id="rId38"/>
    <p:sldId id="261" r:id="rId39"/>
    <p:sldId id="262" r:id="rId40"/>
    <p:sldId id="263" r:id="rId41"/>
    <p:sldId id="264" r:id="rId42"/>
    <p:sldId id="265" r:id="rId43"/>
    <p:sldId id="266" r:id="rId44"/>
    <p:sldId id="267" r:id="rId45"/>
    <p:sldId id="268" r:id="rId46"/>
    <p:sldId id="269" r:id="rId47"/>
    <p:sldId id="270" r:id="rId48"/>
    <p:sldId id="271" r:id="rId49"/>
    <p:sldId id="272" r:id="rId50"/>
    <p:sldId id="273" r:id="rId51"/>
    <p:sldId id="274" r:id="rId52"/>
    <p:sldId id="275" r:id="rId53"/>
    <p:sldId id="276" r:id="rId54"/>
    <p:sldId id="277" r:id="rId55"/>
    <p:sldId id="278" r:id="rId56"/>
    <p:sldId id="279" r:id="rId57"/>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Roboto" charset="1" panose="02000000000000000000"/>
      <p:regular r:id="rId10"/>
    </p:embeddedFont>
    <p:embeddedFont>
      <p:font typeface="Roboto Bold" charset="1" panose="02000000000000000000"/>
      <p:regular r:id="rId11"/>
    </p:embeddedFont>
    <p:embeddedFont>
      <p:font typeface="Roboto Italics" charset="1" panose="02000000000000000000"/>
      <p:regular r:id="rId12"/>
    </p:embeddedFont>
    <p:embeddedFont>
      <p:font typeface="Roboto Bold Italics" charset="1" panose="02000000000000000000"/>
      <p:regular r:id="rId13"/>
    </p:embeddedFont>
    <p:embeddedFont>
      <p:font typeface="Open Sans Extra Bold" charset="1" panose="020B0906030804020204"/>
      <p:regular r:id="rId14"/>
    </p:embeddedFont>
    <p:embeddedFont>
      <p:font typeface="Open Sans Extra Bold Italics" charset="1" panose="020B0906030804020204"/>
      <p:regular r:id="rId15"/>
    </p:embeddedFont>
    <p:embeddedFont>
      <p:font typeface="Montserrat" charset="1" panose="00000500000000000000"/>
      <p:regular r:id="rId16"/>
    </p:embeddedFont>
    <p:embeddedFont>
      <p:font typeface="Montserrat Bold" charset="1" panose="00000800000000000000"/>
      <p:regular r:id="rId17"/>
    </p:embeddedFont>
    <p:embeddedFont>
      <p:font typeface="Montserrat Italics" charset="1" panose="00000500000000000000"/>
      <p:regular r:id="rId18"/>
    </p:embeddedFont>
    <p:embeddedFont>
      <p:font typeface="Montserrat Bold Italics" charset="1" panose="00000800000000000000"/>
      <p:regular r:id="rId19"/>
    </p:embeddedFont>
    <p:embeddedFont>
      <p:font typeface="Montserrat Thin" charset="1" panose="00000300000000000000"/>
      <p:regular r:id="rId20"/>
    </p:embeddedFont>
    <p:embeddedFont>
      <p:font typeface="Montserrat Thin Italics" charset="1" panose="00000300000000000000"/>
      <p:regular r:id="rId21"/>
    </p:embeddedFont>
    <p:embeddedFont>
      <p:font typeface="Montserrat Extra-Light" charset="1" panose="00000300000000000000"/>
      <p:regular r:id="rId22"/>
    </p:embeddedFont>
    <p:embeddedFont>
      <p:font typeface="Montserrat Extra-Light Italics" charset="1" panose="00000300000000000000"/>
      <p:regular r:id="rId23"/>
    </p:embeddedFont>
    <p:embeddedFont>
      <p:font typeface="Montserrat Light" charset="1" panose="00000400000000000000"/>
      <p:regular r:id="rId24"/>
    </p:embeddedFont>
    <p:embeddedFont>
      <p:font typeface="Montserrat Light Italics" charset="1" panose="00000400000000000000"/>
      <p:regular r:id="rId25"/>
    </p:embeddedFont>
    <p:embeddedFont>
      <p:font typeface="Montserrat Medium" charset="1" panose="00000600000000000000"/>
      <p:regular r:id="rId26"/>
    </p:embeddedFont>
    <p:embeddedFont>
      <p:font typeface="Montserrat Medium Italics" charset="1" panose="00000600000000000000"/>
      <p:regular r:id="rId27"/>
    </p:embeddedFont>
    <p:embeddedFont>
      <p:font typeface="Montserrat Semi-Bold" charset="1" panose="00000700000000000000"/>
      <p:regular r:id="rId28"/>
    </p:embeddedFont>
    <p:embeddedFont>
      <p:font typeface="Montserrat Semi-Bold Italics" charset="1" panose="00000700000000000000"/>
      <p:regular r:id="rId29"/>
    </p:embeddedFont>
    <p:embeddedFont>
      <p:font typeface="Montserrat Ultra-Bold" charset="1" panose="00000900000000000000"/>
      <p:regular r:id="rId30"/>
    </p:embeddedFont>
    <p:embeddedFont>
      <p:font typeface="Montserrat Ultra-Bold Italics" charset="1" panose="00000900000000000000"/>
      <p:regular r:id="rId31"/>
    </p:embeddedFont>
    <p:embeddedFont>
      <p:font typeface="Montserrat Heavy" charset="1" panose="00000A00000000000000"/>
      <p:regular r:id="rId32"/>
    </p:embeddedFont>
    <p:embeddedFont>
      <p:font typeface="Montserrat Heavy Italics" charset="1" panose="00000A00000000000000"/>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slides/slide1.xml" Type="http://schemas.openxmlformats.org/officeDocument/2006/relationships/slide"/><Relationship Id="rId35" Target="slides/slide2.xml" Type="http://schemas.openxmlformats.org/officeDocument/2006/relationships/slide"/><Relationship Id="rId36" Target="slides/slide3.xml" Type="http://schemas.openxmlformats.org/officeDocument/2006/relationships/slide"/><Relationship Id="rId37" Target="slides/slide4.xml" Type="http://schemas.openxmlformats.org/officeDocument/2006/relationships/slide"/><Relationship Id="rId38" Target="slides/slide5.xml" Type="http://schemas.openxmlformats.org/officeDocument/2006/relationships/slide"/><Relationship Id="rId39" Target="slides/slide6.xml" Type="http://schemas.openxmlformats.org/officeDocument/2006/relationships/slide"/><Relationship Id="rId4" Target="theme/theme1.xml" Type="http://schemas.openxmlformats.org/officeDocument/2006/relationships/theme"/><Relationship Id="rId40" Target="slides/slide7.xml" Type="http://schemas.openxmlformats.org/officeDocument/2006/relationships/slide"/><Relationship Id="rId41" Target="slides/slide8.xml" Type="http://schemas.openxmlformats.org/officeDocument/2006/relationships/slide"/><Relationship Id="rId42" Target="slides/slide9.xml" Type="http://schemas.openxmlformats.org/officeDocument/2006/relationships/slide"/><Relationship Id="rId43" Target="slides/slide10.xml" Type="http://schemas.openxmlformats.org/officeDocument/2006/relationships/slide"/><Relationship Id="rId44" Target="slides/slide11.xml" Type="http://schemas.openxmlformats.org/officeDocument/2006/relationships/slide"/><Relationship Id="rId45" Target="slides/slide12.xml" Type="http://schemas.openxmlformats.org/officeDocument/2006/relationships/slide"/><Relationship Id="rId46" Target="slides/slide13.xml" Type="http://schemas.openxmlformats.org/officeDocument/2006/relationships/slide"/><Relationship Id="rId47" Target="slides/slide14.xml" Type="http://schemas.openxmlformats.org/officeDocument/2006/relationships/slide"/><Relationship Id="rId48" Target="slides/slide15.xml" Type="http://schemas.openxmlformats.org/officeDocument/2006/relationships/slide"/><Relationship Id="rId49" Target="slides/slide16.xml" Type="http://schemas.openxmlformats.org/officeDocument/2006/relationships/slide"/><Relationship Id="rId5" Target="tableStyles.xml" Type="http://schemas.openxmlformats.org/officeDocument/2006/relationships/tableStyles"/><Relationship Id="rId50" Target="slides/slide17.xml" Type="http://schemas.openxmlformats.org/officeDocument/2006/relationships/slide"/><Relationship Id="rId51" Target="slides/slide18.xml" Type="http://schemas.openxmlformats.org/officeDocument/2006/relationships/slide"/><Relationship Id="rId52" Target="slides/slide19.xml" Type="http://schemas.openxmlformats.org/officeDocument/2006/relationships/slide"/><Relationship Id="rId53" Target="slides/slide20.xml" Type="http://schemas.openxmlformats.org/officeDocument/2006/relationships/slide"/><Relationship Id="rId54" Target="slides/slide21.xml" Type="http://schemas.openxmlformats.org/officeDocument/2006/relationships/slide"/><Relationship Id="rId55" Target="slides/slide22.xml" Type="http://schemas.openxmlformats.org/officeDocument/2006/relationships/slide"/><Relationship Id="rId56" Target="slides/slide23.xml" Type="http://schemas.openxmlformats.org/officeDocument/2006/relationships/slide"/><Relationship Id="rId57" Target="slides/slide24.xml" Type="http://schemas.openxmlformats.org/officeDocument/2006/relationships/slide"/><Relationship Id="rId6" Target="fonts/font6.fntdata" Type="http://schemas.openxmlformats.org/officeDocument/2006/relationships/font"/><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gif"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1.png" Type="http://schemas.openxmlformats.org/officeDocument/2006/relationships/image"/><Relationship Id="rId4" Target="../media/image28.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9.png" Type="http://schemas.openxmlformats.org/officeDocument/2006/relationships/image"/><Relationship Id="rId4" Target="../media/image30.png" Type="http://schemas.openxmlformats.org/officeDocument/2006/relationships/image"/><Relationship Id="rId5" Target="../media/image31.png" Type="http://schemas.openxmlformats.org/officeDocument/2006/relationships/image"/><Relationship Id="rId6" Target="../media/image32.png" Type="http://schemas.openxmlformats.org/officeDocument/2006/relationships/image"/><Relationship Id="rId7" Target="../media/image3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34.png" Type="http://schemas.openxmlformats.org/officeDocument/2006/relationships/image"/><Relationship Id="rId4" Target="../media/image1.pn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 Id="rId7" Target="../media/image37.gif"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15.gif" Type="http://schemas.openxmlformats.org/officeDocument/2006/relationships/image"/><Relationship Id="rId4" Target="../media/image1.png" Type="http://schemas.openxmlformats.org/officeDocument/2006/relationships/image"/><Relationship Id="rId5" Target="http://platformio.org/" TargetMode="External" Type="http://schemas.openxmlformats.org/officeDocument/2006/relationships/hyperlink"/></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media/image15.gif" Type="http://schemas.openxmlformats.org/officeDocument/2006/relationships/image"/><Relationship Id="rId4" Target="../media/image1.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gif" Type="http://schemas.openxmlformats.org/officeDocument/2006/relationships/image"/><Relationship Id="rId3" Target="../media/image1.png" Type="http://schemas.openxmlformats.org/officeDocument/2006/relationships/image"/><Relationship Id="rId4" Target="../media/image3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 Id="rId3" Target="../media/image15.gif" Type="http://schemas.openxmlformats.org/officeDocument/2006/relationships/image"/><Relationship Id="rId4" Target="../media/image1.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gif"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gif" Type="http://schemas.openxmlformats.org/officeDocument/2006/relationships/image"/><Relationship Id="rId3" Target="../media/image1.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2.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3.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4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 Id="rId3" Target="../media/image45.png" Type="http://schemas.openxmlformats.org/officeDocument/2006/relationships/image"/><Relationship Id="rId4" Target="../media/image46.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gif" Type="http://schemas.openxmlformats.org/officeDocument/2006/relationships/image"/><Relationship Id="rId3" Target="../media/image48.gif" Type="http://schemas.openxmlformats.org/officeDocument/2006/relationships/image"/><Relationship Id="rId4" Target="../media/image49.gif"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 Id="rId3" Target="../media/image8.gif"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gif" Type="http://schemas.openxmlformats.org/officeDocument/2006/relationships/image"/><Relationship Id="rId3" Target="../media/image5.gif" Type="http://schemas.openxmlformats.org/officeDocument/2006/relationships/image"/><Relationship Id="rId4"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 Id="rId3" Target="../media/image13.png" Type="http://schemas.openxmlformats.org/officeDocument/2006/relationships/image"/><Relationship Id="rId4" Target="../media/image14.gif" Type="http://schemas.openxmlformats.org/officeDocument/2006/relationships/image"/><Relationship Id="rId5" Target="../media/image15.gif"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6.gif" Type="http://schemas.openxmlformats.org/officeDocument/2006/relationships/image"/><Relationship Id="rId3" Target="../media/image17.png" Type="http://schemas.openxmlformats.org/officeDocument/2006/relationships/image"/><Relationship Id="rId4" Target="../media/image18.svg" Type="http://schemas.openxmlformats.org/officeDocument/2006/relationships/image"/><Relationship Id="rId5" Target="../media/image19.png" Type="http://schemas.openxmlformats.org/officeDocument/2006/relationships/image"/><Relationship Id="rId6" Target="../media/image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gif" Type="http://schemas.openxmlformats.org/officeDocument/2006/relationships/image"/><Relationship Id="rId3" Target="../media/image20.png" Type="http://schemas.openxmlformats.org/officeDocument/2006/relationships/image"/><Relationship Id="rId4" Target="../media/image21.png" Type="http://schemas.openxmlformats.org/officeDocument/2006/relationships/image"/><Relationship Id="rId5" Target="../media/image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gif" Type="http://schemas.openxmlformats.org/officeDocument/2006/relationships/image"/><Relationship Id="rId3" Target="../media/image22.png" Type="http://schemas.openxmlformats.org/officeDocument/2006/relationships/image"/><Relationship Id="rId4" Target="../media/image23.png" Type="http://schemas.openxmlformats.org/officeDocument/2006/relationships/image"/><Relationship Id="rId5" Target="../media/image2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5.png" Type="http://schemas.openxmlformats.org/officeDocument/2006/relationships/image"/><Relationship Id="rId4" Target="../media/image26.gif" Type="http://schemas.openxmlformats.org/officeDocument/2006/relationships/image"/><Relationship Id="rId5" Target="../media/image27.gif" Type="http://schemas.openxmlformats.org/officeDocument/2006/relationships/image"/><Relationship Id="rId6" Target="../media/image15.gif"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4031023" y="-4398084"/>
            <a:ext cx="8774178" cy="8796169"/>
          </a:xfrm>
          <a:custGeom>
            <a:avLst/>
            <a:gdLst/>
            <a:ahLst/>
            <a:cxnLst/>
            <a:rect r="r" b="b" t="t" l="l"/>
            <a:pathLst>
              <a:path h="8796169" w="8774178">
                <a:moveTo>
                  <a:pt x="0" y="0"/>
                </a:moveTo>
                <a:lnTo>
                  <a:pt x="8774178" y="0"/>
                </a:lnTo>
                <a:lnTo>
                  <a:pt x="8774178" y="8796168"/>
                </a:lnTo>
                <a:lnTo>
                  <a:pt x="0" y="8796168"/>
                </a:lnTo>
                <a:lnTo>
                  <a:pt x="0" y="0"/>
                </a:lnTo>
                <a:close/>
              </a:path>
            </a:pathLst>
          </a:custGeom>
          <a:blipFill>
            <a:blip r:embed="rId2"/>
            <a:stretch>
              <a:fillRect l="0" t="0" r="0" b="0"/>
            </a:stretch>
          </a:blipFill>
        </p:spPr>
      </p:sp>
      <p:grpSp>
        <p:nvGrpSpPr>
          <p:cNvPr name="Group 3" id="3"/>
          <p:cNvGrpSpPr/>
          <p:nvPr/>
        </p:nvGrpSpPr>
        <p:grpSpPr>
          <a:xfrm rot="0">
            <a:off x="10840407" y="1621617"/>
            <a:ext cx="753561" cy="753561"/>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5" id="5"/>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0">
            <a:off x="16469839" y="7133950"/>
            <a:ext cx="1578921" cy="1578921"/>
            <a:chOff x="0" y="0"/>
            <a:chExt cx="812800" cy="812800"/>
          </a:xfrm>
        </p:grpSpPr>
        <p:sp>
          <p:nvSpPr>
            <p:cNvPr name="Freeform 7" id="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8" id="8"/>
            <p:cNvSpPr txBox="true"/>
            <p:nvPr/>
          </p:nvSpPr>
          <p:spPr>
            <a:xfrm>
              <a:off x="76200" y="38100"/>
              <a:ext cx="660400" cy="698500"/>
            </a:xfrm>
            <a:prstGeom prst="rect">
              <a:avLst/>
            </a:prstGeom>
          </p:spPr>
          <p:txBody>
            <a:bodyPr anchor="ctr" rtlCol="false" tIns="50800" lIns="50800" bIns="50800" rIns="50800"/>
            <a:lstStyle/>
            <a:p>
              <a:pPr algn="ctr">
                <a:lnSpc>
                  <a:spcPts val="2659"/>
                </a:lnSpc>
                <a:spcBef>
                  <a:spcPct val="0"/>
                </a:spcBef>
              </a:pPr>
            </a:p>
          </p:txBody>
        </p:sp>
      </p:grpSp>
      <p:sp>
        <p:nvSpPr>
          <p:cNvPr name="Freeform 9" id="9"/>
          <p:cNvSpPr/>
          <p:nvPr/>
        </p:nvSpPr>
        <p:spPr>
          <a:xfrm flipH="false" flipV="false" rot="0">
            <a:off x="10345880" y="5076550"/>
            <a:ext cx="4887991" cy="4114800"/>
          </a:xfrm>
          <a:custGeom>
            <a:avLst/>
            <a:gdLst/>
            <a:ahLst/>
            <a:cxnLst/>
            <a:rect r="r" b="b" t="t" l="l"/>
            <a:pathLst>
              <a:path h="4114800" w="4887991">
                <a:moveTo>
                  <a:pt x="0" y="0"/>
                </a:moveTo>
                <a:lnTo>
                  <a:pt x="4887991" y="0"/>
                </a:lnTo>
                <a:lnTo>
                  <a:pt x="4887991"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0" id="10"/>
          <p:cNvSpPr/>
          <p:nvPr/>
        </p:nvSpPr>
        <p:spPr>
          <a:xfrm flipH="false" flipV="false" rot="0">
            <a:off x="1781933" y="2821835"/>
            <a:ext cx="3185899" cy="636194"/>
          </a:xfrm>
          <a:custGeom>
            <a:avLst/>
            <a:gdLst/>
            <a:ahLst/>
            <a:cxnLst/>
            <a:rect r="r" b="b" t="t" l="l"/>
            <a:pathLst>
              <a:path h="636194" w="3185899">
                <a:moveTo>
                  <a:pt x="0" y="0"/>
                </a:moveTo>
                <a:lnTo>
                  <a:pt x="3185899" y="0"/>
                </a:lnTo>
                <a:lnTo>
                  <a:pt x="3185899" y="636194"/>
                </a:lnTo>
                <a:lnTo>
                  <a:pt x="0" y="636194"/>
                </a:lnTo>
                <a:lnTo>
                  <a:pt x="0" y="0"/>
                </a:lnTo>
                <a:close/>
              </a:path>
            </a:pathLst>
          </a:custGeom>
          <a:blipFill>
            <a:blip r:embed="rId5"/>
            <a:stretch>
              <a:fillRect l="-1170" t="0" r="-1170" b="0"/>
            </a:stretch>
          </a:blipFill>
        </p:spPr>
      </p:sp>
      <p:pic>
        <p:nvPicPr>
          <p:cNvPr name="Picture 11" id="11"/>
          <p:cNvPicPr>
            <a:picLocks noChangeAspect="true"/>
          </p:cNvPicPr>
          <p:nvPr/>
        </p:nvPicPr>
        <p:blipFill>
          <a:blip r:embed="rId6">
            <a:alphaModFix amt="3000"/>
          </a:blip>
          <a:srcRect l="0" t="0" r="0" b="0"/>
          <a:stretch>
            <a:fillRect/>
          </a:stretch>
        </p:blipFill>
        <p:spPr>
          <a:xfrm flipH="false" flipV="false" rot="0">
            <a:off x="5029200" y="1028700"/>
            <a:ext cx="8229600" cy="8229600"/>
          </a:xfrm>
          <a:prstGeom prst="rect">
            <a:avLst/>
          </a:prstGeom>
        </p:spPr>
      </p:pic>
      <p:sp>
        <p:nvSpPr>
          <p:cNvPr name="TextBox 12" id="12"/>
          <p:cNvSpPr txBox="true"/>
          <p:nvPr/>
        </p:nvSpPr>
        <p:spPr>
          <a:xfrm rot="0">
            <a:off x="1781933" y="4271010"/>
            <a:ext cx="7327978" cy="1659256"/>
          </a:xfrm>
          <a:prstGeom prst="rect">
            <a:avLst/>
          </a:prstGeom>
        </p:spPr>
        <p:txBody>
          <a:bodyPr anchor="t" rtlCol="false" tIns="0" lIns="0" bIns="0" rIns="0">
            <a:spAutoFit/>
          </a:bodyPr>
          <a:lstStyle/>
          <a:p>
            <a:pPr>
              <a:lnSpc>
                <a:spcPts val="6719"/>
              </a:lnSpc>
              <a:spcBef>
                <a:spcPct val="0"/>
              </a:spcBef>
            </a:pPr>
            <a:r>
              <a:rPr lang="en-US" sz="4799">
                <a:solidFill>
                  <a:srgbClr val="000000"/>
                </a:solidFill>
                <a:latin typeface="Montserrat Bold"/>
              </a:rPr>
              <a:t>THIẾT KẾ NHÀ THÔNG MINH SỬ DỤNG ESP32</a:t>
            </a:r>
          </a:p>
        </p:txBody>
      </p:sp>
      <p:sp>
        <p:nvSpPr>
          <p:cNvPr name="TextBox 13" id="13"/>
          <p:cNvSpPr txBox="true"/>
          <p:nvPr/>
        </p:nvSpPr>
        <p:spPr>
          <a:xfrm rot="0">
            <a:off x="1859153" y="1243905"/>
            <a:ext cx="7173539" cy="679224"/>
          </a:xfrm>
          <a:prstGeom prst="rect">
            <a:avLst/>
          </a:prstGeom>
        </p:spPr>
        <p:txBody>
          <a:bodyPr anchor="t" rtlCol="false" tIns="0" lIns="0" bIns="0" rIns="0">
            <a:spAutoFit/>
          </a:bodyPr>
          <a:lstStyle/>
          <a:p>
            <a:pPr>
              <a:lnSpc>
                <a:spcPts val="5612"/>
              </a:lnSpc>
              <a:spcBef>
                <a:spcPct val="0"/>
              </a:spcBef>
            </a:pPr>
            <a:r>
              <a:rPr lang="en-US" sz="4008">
                <a:solidFill>
                  <a:srgbClr val="47C5FB"/>
                </a:solidFill>
                <a:latin typeface="Montserrat Bold"/>
              </a:rPr>
              <a:t>Nhóm 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000"/>
          </a:blip>
          <a:srcRect l="0" t="0" r="0" b="0"/>
          <a:stretch>
            <a:fillRect/>
          </a:stretch>
        </p:blipFill>
        <p:spPr>
          <a:xfrm flipH="false" flipV="false" rot="0">
            <a:off x="-424322" y="-514075"/>
            <a:ext cx="20093080" cy="18284703"/>
          </a:xfrm>
          <a:prstGeom prst="rect">
            <a:avLst/>
          </a:prstGeom>
        </p:spPr>
      </p:pic>
      <p:sp>
        <p:nvSpPr>
          <p:cNvPr name="Freeform 3" id="3"/>
          <p:cNvSpPr/>
          <p:nvPr/>
        </p:nvSpPr>
        <p:spPr>
          <a:xfrm flipH="false" flipV="false" rot="-1898322">
            <a:off x="14650907" y="-5602759"/>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3"/>
            <a:stretch>
              <a:fillRect l="0" t="0" r="0" b="0"/>
            </a:stretch>
          </a:blipFill>
        </p:spPr>
      </p:sp>
      <p:sp>
        <p:nvSpPr>
          <p:cNvPr name="Freeform 4" id="4"/>
          <p:cNvSpPr/>
          <p:nvPr/>
        </p:nvSpPr>
        <p:spPr>
          <a:xfrm flipH="false" flipV="false" rot="0">
            <a:off x="6524805" y="3166454"/>
            <a:ext cx="10734495" cy="5896816"/>
          </a:xfrm>
          <a:custGeom>
            <a:avLst/>
            <a:gdLst/>
            <a:ahLst/>
            <a:cxnLst/>
            <a:rect r="r" b="b" t="t" l="l"/>
            <a:pathLst>
              <a:path h="5896816" w="10734495">
                <a:moveTo>
                  <a:pt x="0" y="0"/>
                </a:moveTo>
                <a:lnTo>
                  <a:pt x="10734495" y="0"/>
                </a:lnTo>
                <a:lnTo>
                  <a:pt x="10734495" y="5896816"/>
                </a:lnTo>
                <a:lnTo>
                  <a:pt x="0" y="5896816"/>
                </a:lnTo>
                <a:lnTo>
                  <a:pt x="0" y="0"/>
                </a:lnTo>
                <a:close/>
              </a:path>
            </a:pathLst>
          </a:custGeom>
          <a:blipFill>
            <a:blip r:embed="rId4"/>
            <a:stretch>
              <a:fillRect l="0" t="0" r="0" b="0"/>
            </a:stretch>
          </a:blipFill>
        </p:spPr>
      </p:sp>
      <p:sp>
        <p:nvSpPr>
          <p:cNvPr name="TextBox 5" id="5"/>
          <p:cNvSpPr txBox="true"/>
          <p:nvPr/>
        </p:nvSpPr>
        <p:spPr>
          <a:xfrm rot="0">
            <a:off x="1317944" y="1956034"/>
            <a:ext cx="4606786" cy="7602504"/>
          </a:xfrm>
          <a:prstGeom prst="rect">
            <a:avLst/>
          </a:prstGeom>
        </p:spPr>
        <p:txBody>
          <a:bodyPr anchor="t" rtlCol="false" tIns="0" lIns="0" bIns="0" rIns="0">
            <a:spAutoFit/>
          </a:bodyPr>
          <a:lstStyle/>
          <a:p>
            <a:pPr>
              <a:lnSpc>
                <a:spcPts val="3064"/>
              </a:lnSpc>
            </a:pPr>
            <a:r>
              <a:rPr lang="en-US" sz="2188">
                <a:solidFill>
                  <a:srgbClr val="000000"/>
                </a:solidFill>
                <a:latin typeface="Montserrat"/>
              </a:rPr>
              <a:t> THÔNG SỐ KĨ THUẬT:</a:t>
            </a:r>
          </a:p>
          <a:p>
            <a:pPr>
              <a:lnSpc>
                <a:spcPts val="3064"/>
              </a:lnSpc>
            </a:pPr>
            <a:r>
              <a:rPr lang="en-US" sz="2188">
                <a:solidFill>
                  <a:srgbClr val="000000"/>
                </a:solidFill>
                <a:latin typeface="Montserrat"/>
              </a:rPr>
              <a:t>- Điện áp hoạt động: 5V</a:t>
            </a:r>
          </a:p>
          <a:p>
            <a:pPr>
              <a:lnSpc>
                <a:spcPts val="3064"/>
              </a:lnSpc>
            </a:pPr>
            <a:r>
              <a:rPr lang="en-US" sz="2188">
                <a:solidFill>
                  <a:srgbClr val="000000"/>
                </a:solidFill>
                <a:latin typeface="Montserrat"/>
              </a:rPr>
              <a:t>- Dòng kích Relay: 5mA</a:t>
            </a:r>
          </a:p>
          <a:p>
            <a:pPr>
              <a:lnSpc>
                <a:spcPts val="3064"/>
              </a:lnSpc>
            </a:pPr>
            <a:r>
              <a:rPr lang="en-US" sz="2188">
                <a:solidFill>
                  <a:srgbClr val="000000"/>
                </a:solidFill>
                <a:latin typeface="Montserrat"/>
              </a:rPr>
              <a:t>- Kích thước: 43mm x 17.3mm x 17mm (dài x rộng x cao)</a:t>
            </a:r>
          </a:p>
          <a:p>
            <a:pPr>
              <a:lnSpc>
                <a:spcPts val="3064"/>
              </a:lnSpc>
            </a:pPr>
            <a:r>
              <a:rPr lang="en-US" sz="2188">
                <a:solidFill>
                  <a:srgbClr val="000000"/>
                </a:solidFill>
                <a:latin typeface="Montserrat"/>
              </a:rPr>
              <a:t>- Trọng lượng: 15g</a:t>
            </a:r>
          </a:p>
          <a:p>
            <a:pPr>
              <a:lnSpc>
                <a:spcPts val="3064"/>
              </a:lnSpc>
            </a:pPr>
            <a:r>
              <a:rPr lang="en-US" sz="2188">
                <a:solidFill>
                  <a:srgbClr val="000000"/>
                </a:solidFill>
                <a:latin typeface="Montserrat"/>
              </a:rPr>
              <a:t>Đầu vào: </a:t>
            </a:r>
          </a:p>
          <a:p>
            <a:pPr>
              <a:lnSpc>
                <a:spcPts val="3064"/>
              </a:lnSpc>
            </a:pPr>
            <a:r>
              <a:rPr lang="en-US" sz="2188">
                <a:solidFill>
                  <a:srgbClr val="000000"/>
                </a:solidFill>
                <a:latin typeface="Montserrat"/>
              </a:rPr>
              <a:t>- Điện áp nuôi : 5VDC /12VDC</a:t>
            </a:r>
          </a:p>
          <a:p>
            <a:pPr>
              <a:lnSpc>
                <a:spcPts val="3064"/>
              </a:lnSpc>
            </a:pPr>
            <a:r>
              <a:rPr lang="en-US" sz="2188">
                <a:solidFill>
                  <a:srgbClr val="000000"/>
                </a:solidFill>
                <a:latin typeface="Montserrat"/>
              </a:rPr>
              <a:t>- Tín hiệu vào điều khiển: 0V</a:t>
            </a:r>
          </a:p>
          <a:p>
            <a:pPr>
              <a:lnSpc>
                <a:spcPts val="3064"/>
              </a:lnSpc>
            </a:pPr>
            <a:r>
              <a:rPr lang="en-US" sz="2188">
                <a:solidFill>
                  <a:srgbClr val="000000"/>
                </a:solidFill>
                <a:latin typeface="Montserrat"/>
              </a:rPr>
              <a:t>+ Tín hiệu là 0: thì Relay đóng</a:t>
            </a:r>
          </a:p>
          <a:p>
            <a:pPr>
              <a:lnSpc>
                <a:spcPts val="3064"/>
              </a:lnSpc>
            </a:pPr>
            <a:r>
              <a:rPr lang="en-US" sz="2188">
                <a:solidFill>
                  <a:srgbClr val="000000"/>
                </a:solidFill>
                <a:latin typeface="Montserrat"/>
              </a:rPr>
              <a:t>+ Tín hiệu là 1 : thì Relay mở</a:t>
            </a:r>
          </a:p>
          <a:p>
            <a:pPr>
              <a:lnSpc>
                <a:spcPts val="3064"/>
              </a:lnSpc>
            </a:pPr>
            <a:r>
              <a:rPr lang="en-US" sz="2188">
                <a:solidFill>
                  <a:srgbClr val="000000"/>
                </a:solidFill>
                <a:latin typeface="Montserrat"/>
              </a:rPr>
              <a:t>Đầu ra: </a:t>
            </a:r>
          </a:p>
          <a:p>
            <a:pPr>
              <a:lnSpc>
                <a:spcPts val="3064"/>
              </a:lnSpc>
            </a:pPr>
            <a:r>
              <a:rPr lang="en-US" sz="2188">
                <a:solidFill>
                  <a:srgbClr val="000000"/>
                </a:solidFill>
                <a:latin typeface="Montserrat"/>
              </a:rPr>
              <a:t>- Tiếp điểm relay 220V 10A </a:t>
            </a:r>
          </a:p>
          <a:p>
            <a:pPr>
              <a:lnSpc>
                <a:spcPts val="3064"/>
              </a:lnSpc>
            </a:pPr>
            <a:r>
              <a:rPr lang="en-US" sz="2188">
                <a:solidFill>
                  <a:srgbClr val="000000"/>
                </a:solidFill>
                <a:latin typeface="Montserrat"/>
              </a:rPr>
              <a:t>- NC : Thường đóng</a:t>
            </a:r>
          </a:p>
          <a:p>
            <a:pPr>
              <a:lnSpc>
                <a:spcPts val="3064"/>
              </a:lnSpc>
            </a:pPr>
            <a:r>
              <a:rPr lang="en-US" sz="2188">
                <a:solidFill>
                  <a:srgbClr val="000000"/>
                </a:solidFill>
                <a:latin typeface="Montserrat"/>
              </a:rPr>
              <a:t>- NO: Thường mở</a:t>
            </a:r>
          </a:p>
          <a:p>
            <a:pPr>
              <a:lnSpc>
                <a:spcPts val="3064"/>
              </a:lnSpc>
            </a:pPr>
            <a:r>
              <a:rPr lang="en-US" sz="2188">
                <a:solidFill>
                  <a:srgbClr val="000000"/>
                </a:solidFill>
                <a:latin typeface="Montserrat"/>
              </a:rPr>
              <a:t>- COM: Chân chung</a:t>
            </a:r>
          </a:p>
          <a:p>
            <a:pPr>
              <a:lnSpc>
                <a:spcPts val="3064"/>
              </a:lnSpc>
            </a:pPr>
            <a:r>
              <a:rPr lang="en-US" sz="2188">
                <a:solidFill>
                  <a:srgbClr val="000000"/>
                </a:solidFill>
                <a:latin typeface="Montserrat"/>
              </a:rPr>
              <a:t>Ký hiệu nguồn:</a:t>
            </a:r>
          </a:p>
          <a:p>
            <a:pPr>
              <a:lnSpc>
                <a:spcPts val="3064"/>
              </a:lnSpc>
            </a:pPr>
            <a:r>
              <a:rPr lang="en-US" sz="2188">
                <a:solidFill>
                  <a:srgbClr val="000000"/>
                </a:solidFill>
                <a:latin typeface="Montserrat"/>
              </a:rPr>
              <a:t>- VCC, GND là nguồn nuôi Relay </a:t>
            </a:r>
          </a:p>
          <a:p>
            <a:pPr>
              <a:lnSpc>
                <a:spcPts val="3064"/>
              </a:lnSpc>
            </a:pPr>
            <a:r>
              <a:rPr lang="en-US" sz="2188">
                <a:solidFill>
                  <a:srgbClr val="000000"/>
                </a:solidFill>
                <a:latin typeface="Montserrat"/>
              </a:rPr>
              <a:t>- In là chân tín hiệu điều khiển</a:t>
            </a:r>
          </a:p>
          <a:p>
            <a:pPr>
              <a:lnSpc>
                <a:spcPts val="3064"/>
              </a:lnSpc>
              <a:spcBef>
                <a:spcPct val="0"/>
              </a:spcBef>
            </a:pPr>
          </a:p>
        </p:txBody>
      </p:sp>
      <p:sp>
        <p:nvSpPr>
          <p:cNvPr name="TextBox 6" id="6"/>
          <p:cNvSpPr txBox="true"/>
          <p:nvPr/>
        </p:nvSpPr>
        <p:spPr>
          <a:xfrm rot="0">
            <a:off x="-1101181" y="580072"/>
            <a:ext cx="7625987" cy="811531"/>
          </a:xfrm>
          <a:prstGeom prst="rect">
            <a:avLst/>
          </a:prstGeom>
        </p:spPr>
        <p:txBody>
          <a:bodyPr anchor="t" rtlCol="false" tIns="0" lIns="0" bIns="0" rIns="0">
            <a:spAutoFit/>
          </a:bodyPr>
          <a:lstStyle/>
          <a:p>
            <a:pPr algn="ctr">
              <a:lnSpc>
                <a:spcPts val="6719"/>
              </a:lnSpc>
              <a:spcBef>
                <a:spcPct val="0"/>
              </a:spcBef>
            </a:pPr>
            <a:r>
              <a:rPr lang="en-US" sz="4799">
                <a:solidFill>
                  <a:srgbClr val="89CCFF"/>
                </a:solidFill>
                <a:latin typeface="Montserrat Bold"/>
              </a:rPr>
              <a:t>Relay 5V</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4650907" y="-5602759"/>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sp>
        <p:nvSpPr>
          <p:cNvPr name="Freeform 3" id="3"/>
          <p:cNvSpPr/>
          <p:nvPr/>
        </p:nvSpPr>
        <p:spPr>
          <a:xfrm flipH="false" flipV="false" rot="0">
            <a:off x="7092499" y="1994134"/>
            <a:ext cx="8011682" cy="5143500"/>
          </a:xfrm>
          <a:custGeom>
            <a:avLst/>
            <a:gdLst/>
            <a:ahLst/>
            <a:cxnLst/>
            <a:rect r="r" b="b" t="t" l="l"/>
            <a:pathLst>
              <a:path h="5143500" w="8011682">
                <a:moveTo>
                  <a:pt x="0" y="0"/>
                </a:moveTo>
                <a:lnTo>
                  <a:pt x="8011682" y="0"/>
                </a:lnTo>
                <a:lnTo>
                  <a:pt x="8011682" y="5143500"/>
                </a:lnTo>
                <a:lnTo>
                  <a:pt x="0" y="5143500"/>
                </a:lnTo>
                <a:lnTo>
                  <a:pt x="0" y="0"/>
                </a:lnTo>
                <a:close/>
              </a:path>
            </a:pathLst>
          </a:custGeom>
          <a:blipFill>
            <a:blip r:embed="rId3"/>
            <a:stretch>
              <a:fillRect l="0" t="0" r="0" b="0"/>
            </a:stretch>
          </a:blipFill>
        </p:spPr>
      </p:sp>
      <p:sp>
        <p:nvSpPr>
          <p:cNvPr name="Freeform 4" id="4"/>
          <p:cNvSpPr/>
          <p:nvPr/>
        </p:nvSpPr>
        <p:spPr>
          <a:xfrm flipH="false" flipV="false" rot="0">
            <a:off x="7968954" y="6572531"/>
            <a:ext cx="2350091" cy="2261963"/>
          </a:xfrm>
          <a:custGeom>
            <a:avLst/>
            <a:gdLst/>
            <a:ahLst/>
            <a:cxnLst/>
            <a:rect r="r" b="b" t="t" l="l"/>
            <a:pathLst>
              <a:path h="2261963" w="2350091">
                <a:moveTo>
                  <a:pt x="0" y="0"/>
                </a:moveTo>
                <a:lnTo>
                  <a:pt x="2350092" y="0"/>
                </a:lnTo>
                <a:lnTo>
                  <a:pt x="2350092" y="2261963"/>
                </a:lnTo>
                <a:lnTo>
                  <a:pt x="0" y="2261963"/>
                </a:lnTo>
                <a:lnTo>
                  <a:pt x="0" y="0"/>
                </a:lnTo>
                <a:close/>
              </a:path>
            </a:pathLst>
          </a:custGeom>
          <a:blipFill>
            <a:blip r:embed="rId4"/>
            <a:stretch>
              <a:fillRect l="0" t="0" r="0" b="0"/>
            </a:stretch>
          </a:blipFill>
        </p:spPr>
      </p:sp>
      <p:sp>
        <p:nvSpPr>
          <p:cNvPr name="TextBox 5" id="5"/>
          <p:cNvSpPr txBox="true"/>
          <p:nvPr/>
        </p:nvSpPr>
        <p:spPr>
          <a:xfrm rot="0">
            <a:off x="1317944" y="1956034"/>
            <a:ext cx="4606786" cy="7602504"/>
          </a:xfrm>
          <a:prstGeom prst="rect">
            <a:avLst/>
          </a:prstGeom>
        </p:spPr>
        <p:txBody>
          <a:bodyPr anchor="t" rtlCol="false" tIns="0" lIns="0" bIns="0" rIns="0">
            <a:spAutoFit/>
          </a:bodyPr>
          <a:lstStyle/>
          <a:p>
            <a:pPr>
              <a:lnSpc>
                <a:spcPts val="3064"/>
              </a:lnSpc>
            </a:pPr>
            <a:r>
              <a:rPr lang="en-US" sz="2188">
                <a:solidFill>
                  <a:srgbClr val="000000"/>
                </a:solidFill>
                <a:latin typeface="Montserrat"/>
              </a:rPr>
              <a:t> THÔNG SỐ KĨ THUẬT:</a:t>
            </a:r>
          </a:p>
          <a:p>
            <a:pPr>
              <a:lnSpc>
                <a:spcPts val="3064"/>
              </a:lnSpc>
            </a:pPr>
            <a:r>
              <a:rPr lang="en-US" sz="2188">
                <a:solidFill>
                  <a:srgbClr val="000000"/>
                </a:solidFill>
                <a:latin typeface="Montserrat"/>
              </a:rPr>
              <a:t>- Điện áp hoạt động: 5V</a:t>
            </a:r>
          </a:p>
          <a:p>
            <a:pPr>
              <a:lnSpc>
                <a:spcPts val="3064"/>
              </a:lnSpc>
            </a:pPr>
            <a:r>
              <a:rPr lang="en-US" sz="2188">
                <a:solidFill>
                  <a:srgbClr val="000000"/>
                </a:solidFill>
                <a:latin typeface="Montserrat"/>
              </a:rPr>
              <a:t>- Dòng kích Relay: 5mA</a:t>
            </a:r>
          </a:p>
          <a:p>
            <a:pPr>
              <a:lnSpc>
                <a:spcPts val="3064"/>
              </a:lnSpc>
            </a:pPr>
            <a:r>
              <a:rPr lang="en-US" sz="2188">
                <a:solidFill>
                  <a:srgbClr val="000000"/>
                </a:solidFill>
                <a:latin typeface="Montserrat"/>
              </a:rPr>
              <a:t>- Kích thước: 43mm x 17.3mm x 17mm (dài x rộng x cao)</a:t>
            </a:r>
          </a:p>
          <a:p>
            <a:pPr>
              <a:lnSpc>
                <a:spcPts val="3064"/>
              </a:lnSpc>
            </a:pPr>
            <a:r>
              <a:rPr lang="en-US" sz="2188">
                <a:solidFill>
                  <a:srgbClr val="000000"/>
                </a:solidFill>
                <a:latin typeface="Montserrat"/>
              </a:rPr>
              <a:t>- Trọng lượng: 15g</a:t>
            </a:r>
          </a:p>
          <a:p>
            <a:pPr>
              <a:lnSpc>
                <a:spcPts val="3064"/>
              </a:lnSpc>
            </a:pPr>
            <a:r>
              <a:rPr lang="en-US" sz="2188">
                <a:solidFill>
                  <a:srgbClr val="000000"/>
                </a:solidFill>
                <a:latin typeface="Montserrat"/>
              </a:rPr>
              <a:t>Đầu vào: </a:t>
            </a:r>
          </a:p>
          <a:p>
            <a:pPr>
              <a:lnSpc>
                <a:spcPts val="3064"/>
              </a:lnSpc>
            </a:pPr>
            <a:r>
              <a:rPr lang="en-US" sz="2188">
                <a:solidFill>
                  <a:srgbClr val="000000"/>
                </a:solidFill>
                <a:latin typeface="Montserrat"/>
              </a:rPr>
              <a:t>- Điện áp nuôi : 5VDC /12VDC</a:t>
            </a:r>
          </a:p>
          <a:p>
            <a:pPr>
              <a:lnSpc>
                <a:spcPts val="3064"/>
              </a:lnSpc>
            </a:pPr>
            <a:r>
              <a:rPr lang="en-US" sz="2188">
                <a:solidFill>
                  <a:srgbClr val="000000"/>
                </a:solidFill>
                <a:latin typeface="Montserrat"/>
              </a:rPr>
              <a:t>- Tín hiệu vào điều khiển: 0V</a:t>
            </a:r>
          </a:p>
          <a:p>
            <a:pPr>
              <a:lnSpc>
                <a:spcPts val="3064"/>
              </a:lnSpc>
            </a:pPr>
            <a:r>
              <a:rPr lang="en-US" sz="2188">
                <a:solidFill>
                  <a:srgbClr val="000000"/>
                </a:solidFill>
                <a:latin typeface="Montserrat"/>
              </a:rPr>
              <a:t>+ Tín hiệu là 0: thì Relay đóng</a:t>
            </a:r>
          </a:p>
          <a:p>
            <a:pPr>
              <a:lnSpc>
                <a:spcPts val="3064"/>
              </a:lnSpc>
            </a:pPr>
            <a:r>
              <a:rPr lang="en-US" sz="2188">
                <a:solidFill>
                  <a:srgbClr val="000000"/>
                </a:solidFill>
                <a:latin typeface="Montserrat"/>
              </a:rPr>
              <a:t>+ Tín hiệu là 1 : thì Relay mở</a:t>
            </a:r>
          </a:p>
          <a:p>
            <a:pPr>
              <a:lnSpc>
                <a:spcPts val="3064"/>
              </a:lnSpc>
            </a:pPr>
            <a:r>
              <a:rPr lang="en-US" sz="2188">
                <a:solidFill>
                  <a:srgbClr val="000000"/>
                </a:solidFill>
                <a:latin typeface="Montserrat"/>
              </a:rPr>
              <a:t>Đầu ra: </a:t>
            </a:r>
          </a:p>
          <a:p>
            <a:pPr>
              <a:lnSpc>
                <a:spcPts val="3064"/>
              </a:lnSpc>
            </a:pPr>
            <a:r>
              <a:rPr lang="en-US" sz="2188">
                <a:solidFill>
                  <a:srgbClr val="000000"/>
                </a:solidFill>
                <a:latin typeface="Montserrat"/>
              </a:rPr>
              <a:t>- Tiếp điểm relay 220V 10A </a:t>
            </a:r>
          </a:p>
          <a:p>
            <a:pPr>
              <a:lnSpc>
                <a:spcPts val="3064"/>
              </a:lnSpc>
            </a:pPr>
            <a:r>
              <a:rPr lang="en-US" sz="2188">
                <a:solidFill>
                  <a:srgbClr val="000000"/>
                </a:solidFill>
                <a:latin typeface="Montserrat"/>
              </a:rPr>
              <a:t>- NC : Thường đóng</a:t>
            </a:r>
          </a:p>
          <a:p>
            <a:pPr>
              <a:lnSpc>
                <a:spcPts val="3064"/>
              </a:lnSpc>
            </a:pPr>
            <a:r>
              <a:rPr lang="en-US" sz="2188">
                <a:solidFill>
                  <a:srgbClr val="000000"/>
                </a:solidFill>
                <a:latin typeface="Montserrat"/>
              </a:rPr>
              <a:t>- NO: Thường mở</a:t>
            </a:r>
          </a:p>
          <a:p>
            <a:pPr>
              <a:lnSpc>
                <a:spcPts val="3064"/>
              </a:lnSpc>
            </a:pPr>
            <a:r>
              <a:rPr lang="en-US" sz="2188">
                <a:solidFill>
                  <a:srgbClr val="000000"/>
                </a:solidFill>
                <a:latin typeface="Montserrat"/>
              </a:rPr>
              <a:t>- COM: Chân chung</a:t>
            </a:r>
          </a:p>
          <a:p>
            <a:pPr>
              <a:lnSpc>
                <a:spcPts val="3064"/>
              </a:lnSpc>
            </a:pPr>
            <a:r>
              <a:rPr lang="en-US" sz="2188">
                <a:solidFill>
                  <a:srgbClr val="000000"/>
                </a:solidFill>
                <a:latin typeface="Montserrat"/>
              </a:rPr>
              <a:t>Ký hiệu nguồn:</a:t>
            </a:r>
          </a:p>
          <a:p>
            <a:pPr>
              <a:lnSpc>
                <a:spcPts val="3064"/>
              </a:lnSpc>
            </a:pPr>
            <a:r>
              <a:rPr lang="en-US" sz="2188">
                <a:solidFill>
                  <a:srgbClr val="000000"/>
                </a:solidFill>
                <a:latin typeface="Montserrat"/>
              </a:rPr>
              <a:t>- VCC, GND là nguồn nuôi Relay </a:t>
            </a:r>
          </a:p>
          <a:p>
            <a:pPr>
              <a:lnSpc>
                <a:spcPts val="3064"/>
              </a:lnSpc>
            </a:pPr>
            <a:r>
              <a:rPr lang="en-US" sz="2188">
                <a:solidFill>
                  <a:srgbClr val="000000"/>
                </a:solidFill>
                <a:latin typeface="Montserrat"/>
              </a:rPr>
              <a:t>- In là chân tín hiệu điều khiển</a:t>
            </a:r>
          </a:p>
          <a:p>
            <a:pPr>
              <a:lnSpc>
                <a:spcPts val="3064"/>
              </a:lnSpc>
              <a:spcBef>
                <a:spcPct val="0"/>
              </a:spcBef>
            </a:pPr>
          </a:p>
        </p:txBody>
      </p:sp>
      <p:sp>
        <p:nvSpPr>
          <p:cNvPr name="TextBox 6" id="6"/>
          <p:cNvSpPr txBox="true"/>
          <p:nvPr/>
        </p:nvSpPr>
        <p:spPr>
          <a:xfrm rot="0">
            <a:off x="-658957" y="580072"/>
            <a:ext cx="7625987" cy="811531"/>
          </a:xfrm>
          <a:prstGeom prst="rect">
            <a:avLst/>
          </a:prstGeom>
        </p:spPr>
        <p:txBody>
          <a:bodyPr anchor="t" rtlCol="false" tIns="0" lIns="0" bIns="0" rIns="0">
            <a:spAutoFit/>
          </a:bodyPr>
          <a:lstStyle/>
          <a:p>
            <a:pPr algn="ctr">
              <a:lnSpc>
                <a:spcPts val="6719"/>
              </a:lnSpc>
              <a:spcBef>
                <a:spcPct val="0"/>
              </a:spcBef>
            </a:pPr>
            <a:r>
              <a:rPr lang="en-US" sz="4799">
                <a:solidFill>
                  <a:srgbClr val="89CCFF"/>
                </a:solidFill>
                <a:latin typeface="Montserrat Bold"/>
              </a:rPr>
              <a:t>Module MQ2</a:t>
            </a:r>
          </a:p>
        </p:txBody>
      </p:sp>
      <p:sp>
        <p:nvSpPr>
          <p:cNvPr name="TextBox 7" id="7"/>
          <p:cNvSpPr txBox="true"/>
          <p:nvPr/>
        </p:nvSpPr>
        <p:spPr>
          <a:xfrm rot="0">
            <a:off x="7968954" y="1415649"/>
            <a:ext cx="4178958" cy="1099820"/>
          </a:xfrm>
          <a:prstGeom prst="rect">
            <a:avLst/>
          </a:prstGeom>
        </p:spPr>
        <p:txBody>
          <a:bodyPr anchor="t" rtlCol="false" tIns="0" lIns="0" bIns="0" rIns="0">
            <a:spAutoFit/>
          </a:bodyPr>
          <a:lstStyle/>
          <a:p>
            <a:pPr algn="ctr">
              <a:lnSpc>
                <a:spcPts val="4479"/>
              </a:lnSpc>
              <a:spcBef>
                <a:spcPct val="0"/>
              </a:spcBef>
            </a:pPr>
            <a:r>
              <a:rPr lang="en-US" sz="3199">
                <a:solidFill>
                  <a:srgbClr val="EF3F57"/>
                </a:solidFill>
                <a:latin typeface="Montserrat Bold"/>
              </a:rPr>
              <a:t>phát hiện các khí có thể gây cháy</a:t>
            </a:r>
          </a:p>
        </p:txBody>
      </p:sp>
      <p:sp>
        <p:nvSpPr>
          <p:cNvPr name="Freeform 8" id="8"/>
          <p:cNvSpPr/>
          <p:nvPr/>
        </p:nvSpPr>
        <p:spPr>
          <a:xfrm flipH="false" flipV="false" rot="-100970">
            <a:off x="14596986" y="8837446"/>
            <a:ext cx="1829574" cy="1219716"/>
          </a:xfrm>
          <a:custGeom>
            <a:avLst/>
            <a:gdLst/>
            <a:ahLst/>
            <a:cxnLst/>
            <a:rect r="r" b="b" t="t" l="l"/>
            <a:pathLst>
              <a:path h="1219716" w="1829574">
                <a:moveTo>
                  <a:pt x="0" y="0"/>
                </a:moveTo>
                <a:lnTo>
                  <a:pt x="1829573" y="0"/>
                </a:lnTo>
                <a:lnTo>
                  <a:pt x="1829573" y="1219716"/>
                </a:lnTo>
                <a:lnTo>
                  <a:pt x="0" y="1219716"/>
                </a:lnTo>
                <a:lnTo>
                  <a:pt x="0" y="0"/>
                </a:lnTo>
                <a:close/>
              </a:path>
            </a:pathLst>
          </a:custGeom>
          <a:blipFill>
            <a:blip r:embed="rId5"/>
            <a:stretch>
              <a:fillRect l="0" t="0" r="0" b="0"/>
            </a:stretch>
          </a:blipFill>
        </p:spPr>
      </p:sp>
      <p:sp>
        <p:nvSpPr>
          <p:cNvPr name="Freeform 9" id="9"/>
          <p:cNvSpPr/>
          <p:nvPr/>
        </p:nvSpPr>
        <p:spPr>
          <a:xfrm flipH="false" flipV="false" rot="0">
            <a:off x="15172353" y="8079034"/>
            <a:ext cx="4192945" cy="2358532"/>
          </a:xfrm>
          <a:custGeom>
            <a:avLst/>
            <a:gdLst/>
            <a:ahLst/>
            <a:cxnLst/>
            <a:rect r="r" b="b" t="t" l="l"/>
            <a:pathLst>
              <a:path h="2358532" w="4192945">
                <a:moveTo>
                  <a:pt x="0" y="0"/>
                </a:moveTo>
                <a:lnTo>
                  <a:pt x="4192944" y="0"/>
                </a:lnTo>
                <a:lnTo>
                  <a:pt x="4192944" y="2358532"/>
                </a:lnTo>
                <a:lnTo>
                  <a:pt x="0" y="2358532"/>
                </a:lnTo>
                <a:lnTo>
                  <a:pt x="0" y="0"/>
                </a:lnTo>
                <a:close/>
              </a:path>
            </a:pathLst>
          </a:custGeom>
          <a:blipFill>
            <a:blip r:embed="rId6"/>
            <a:stretch>
              <a:fillRect l="0" t="0" r="0" b="0"/>
            </a:stretch>
          </a:blipFill>
        </p:spPr>
      </p:sp>
      <p:sp>
        <p:nvSpPr>
          <p:cNvPr name="Freeform 10" id="10"/>
          <p:cNvSpPr/>
          <p:nvPr/>
        </p:nvSpPr>
        <p:spPr>
          <a:xfrm flipH="false" flipV="false" rot="0">
            <a:off x="12016000" y="9051130"/>
            <a:ext cx="2100033" cy="1198822"/>
          </a:xfrm>
          <a:custGeom>
            <a:avLst/>
            <a:gdLst/>
            <a:ahLst/>
            <a:cxnLst/>
            <a:rect r="r" b="b" t="t" l="l"/>
            <a:pathLst>
              <a:path h="1198822" w="2100033">
                <a:moveTo>
                  <a:pt x="0" y="0"/>
                </a:moveTo>
                <a:lnTo>
                  <a:pt x="2100034" y="0"/>
                </a:lnTo>
                <a:lnTo>
                  <a:pt x="2100034" y="1198821"/>
                </a:lnTo>
                <a:lnTo>
                  <a:pt x="0" y="1198821"/>
                </a:lnTo>
                <a:lnTo>
                  <a:pt x="0" y="0"/>
                </a:lnTo>
                <a:close/>
              </a:path>
            </a:pathLst>
          </a:custGeom>
          <a:blipFill>
            <a:blip r:embed="rId7"/>
            <a:stretch>
              <a:fillRect l="0" t="0" r="0" b="0"/>
            </a:stretch>
          </a:blipFill>
        </p:spPr>
      </p:sp>
      <p:sp>
        <p:nvSpPr>
          <p:cNvPr name="TextBox 11" id="11"/>
          <p:cNvSpPr txBox="true"/>
          <p:nvPr/>
        </p:nvSpPr>
        <p:spPr>
          <a:xfrm rot="0">
            <a:off x="12835074" y="8226757"/>
            <a:ext cx="4178958" cy="323214"/>
          </a:xfrm>
          <a:prstGeom prst="rect">
            <a:avLst/>
          </a:prstGeom>
        </p:spPr>
        <p:txBody>
          <a:bodyPr anchor="t" rtlCol="false" tIns="0" lIns="0" bIns="0" rIns="0">
            <a:spAutoFit/>
          </a:bodyPr>
          <a:lstStyle/>
          <a:p>
            <a:pPr algn="ctr">
              <a:lnSpc>
                <a:spcPts val="2660"/>
              </a:lnSpc>
              <a:spcBef>
                <a:spcPct val="0"/>
              </a:spcBef>
            </a:pPr>
            <a:r>
              <a:rPr lang="en-US" sz="1900">
                <a:solidFill>
                  <a:srgbClr val="101010"/>
                </a:solidFill>
                <a:latin typeface="Montserrat Bold"/>
              </a:rPr>
              <a:t>Các thành phần còn lại</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blip>
          <a:srcRect l="0" t="0" r="0" b="0"/>
          <a:stretch>
            <a:fillRect/>
          </a:stretch>
        </p:blipFill>
        <p:spPr>
          <a:xfrm flipH="false" flipV="false" rot="0">
            <a:off x="-809964" y="2113111"/>
            <a:ext cx="20328128" cy="18498596"/>
          </a:xfrm>
          <a:prstGeom prst="rect">
            <a:avLst/>
          </a:prstGeom>
        </p:spPr>
      </p:pic>
      <p:sp>
        <p:nvSpPr>
          <p:cNvPr name="Freeform 3" id="3"/>
          <p:cNvSpPr/>
          <p:nvPr/>
        </p:nvSpPr>
        <p:spPr>
          <a:xfrm flipH="false" flipV="false" rot="0">
            <a:off x="8122946" y="2646214"/>
            <a:ext cx="9962746" cy="4994573"/>
          </a:xfrm>
          <a:custGeom>
            <a:avLst/>
            <a:gdLst/>
            <a:ahLst/>
            <a:cxnLst/>
            <a:rect r="r" b="b" t="t" l="l"/>
            <a:pathLst>
              <a:path h="4994573" w="9962746">
                <a:moveTo>
                  <a:pt x="0" y="0"/>
                </a:moveTo>
                <a:lnTo>
                  <a:pt x="9962746" y="0"/>
                </a:lnTo>
                <a:lnTo>
                  <a:pt x="9962746" y="4994572"/>
                </a:lnTo>
                <a:lnTo>
                  <a:pt x="0" y="4994572"/>
                </a:lnTo>
                <a:lnTo>
                  <a:pt x="0" y="0"/>
                </a:lnTo>
                <a:close/>
              </a:path>
            </a:pathLst>
          </a:custGeom>
          <a:blipFill>
            <a:blip r:embed="rId3"/>
            <a:stretch>
              <a:fillRect l="0" t="-12345" r="0" b="0"/>
            </a:stretch>
          </a:blipFill>
        </p:spPr>
      </p:sp>
      <p:sp>
        <p:nvSpPr>
          <p:cNvPr name="Freeform 4" id="4"/>
          <p:cNvSpPr/>
          <p:nvPr/>
        </p:nvSpPr>
        <p:spPr>
          <a:xfrm flipH="false" flipV="false" rot="-5718096">
            <a:off x="13370773" y="-3959089"/>
            <a:ext cx="5880936" cy="5895676"/>
          </a:xfrm>
          <a:custGeom>
            <a:avLst/>
            <a:gdLst/>
            <a:ahLst/>
            <a:cxnLst/>
            <a:rect r="r" b="b" t="t" l="l"/>
            <a:pathLst>
              <a:path h="5895676" w="5880936">
                <a:moveTo>
                  <a:pt x="0" y="0"/>
                </a:moveTo>
                <a:lnTo>
                  <a:pt x="5880936" y="0"/>
                </a:lnTo>
                <a:lnTo>
                  <a:pt x="5880936" y="5895675"/>
                </a:lnTo>
                <a:lnTo>
                  <a:pt x="0" y="5895675"/>
                </a:lnTo>
                <a:lnTo>
                  <a:pt x="0" y="0"/>
                </a:lnTo>
                <a:close/>
              </a:path>
            </a:pathLst>
          </a:custGeom>
          <a:blipFill>
            <a:blip r:embed="rId4"/>
            <a:stretch>
              <a:fillRect l="0" t="0" r="0" b="0"/>
            </a:stretch>
          </a:blipFill>
        </p:spPr>
      </p:sp>
      <p:sp>
        <p:nvSpPr>
          <p:cNvPr name="Freeform 5" id="5"/>
          <p:cNvSpPr/>
          <p:nvPr/>
        </p:nvSpPr>
        <p:spPr>
          <a:xfrm flipH="false" flipV="false" rot="0">
            <a:off x="16309673" y="7165973"/>
            <a:ext cx="949627" cy="949627"/>
          </a:xfrm>
          <a:custGeom>
            <a:avLst/>
            <a:gdLst/>
            <a:ahLst/>
            <a:cxnLst/>
            <a:rect r="r" b="b" t="t" l="l"/>
            <a:pathLst>
              <a:path h="949627" w="949627">
                <a:moveTo>
                  <a:pt x="0" y="0"/>
                </a:moveTo>
                <a:lnTo>
                  <a:pt x="949627" y="0"/>
                </a:lnTo>
                <a:lnTo>
                  <a:pt x="949627" y="949627"/>
                </a:lnTo>
                <a:lnTo>
                  <a:pt x="0" y="94962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pic>
        <p:nvPicPr>
          <p:cNvPr name="Picture 6" id="6"/>
          <p:cNvPicPr>
            <a:picLocks noChangeAspect="true"/>
          </p:cNvPicPr>
          <p:nvPr/>
        </p:nvPicPr>
        <p:blipFill>
          <a:blip r:embed="rId7"/>
          <a:srcRect l="0" t="0" r="0" b="0"/>
          <a:stretch>
            <a:fillRect/>
          </a:stretch>
        </p:blipFill>
        <p:spPr>
          <a:xfrm flipH="false" flipV="false" rot="0">
            <a:off x="12172616" y="4336626"/>
            <a:ext cx="1984011" cy="1984011"/>
          </a:xfrm>
          <a:prstGeom prst="rect">
            <a:avLst/>
          </a:prstGeom>
        </p:spPr>
      </p:pic>
      <p:sp>
        <p:nvSpPr>
          <p:cNvPr name="TextBox 7" id="7"/>
          <p:cNvSpPr txBox="true"/>
          <p:nvPr/>
        </p:nvSpPr>
        <p:spPr>
          <a:xfrm rot="0">
            <a:off x="1028700" y="1028700"/>
            <a:ext cx="7805599" cy="628650"/>
          </a:xfrm>
          <a:prstGeom prst="rect">
            <a:avLst/>
          </a:prstGeom>
        </p:spPr>
        <p:txBody>
          <a:bodyPr anchor="t" rtlCol="false" tIns="0" lIns="0" bIns="0" rIns="0">
            <a:spAutoFit/>
          </a:bodyPr>
          <a:lstStyle/>
          <a:p>
            <a:pPr marL="0" indent="0" lvl="0">
              <a:lnSpc>
                <a:spcPts val="5000"/>
              </a:lnSpc>
              <a:spcBef>
                <a:spcPct val="0"/>
              </a:spcBef>
            </a:pPr>
            <a:r>
              <a:rPr lang="en-US" sz="4167">
                <a:solidFill>
                  <a:srgbClr val="47C5FB"/>
                </a:solidFill>
                <a:latin typeface="Montserrat Bold"/>
              </a:rPr>
              <a:t>2.2 Giao thức MQTT</a:t>
            </a:r>
          </a:p>
        </p:txBody>
      </p:sp>
      <p:sp>
        <p:nvSpPr>
          <p:cNvPr name="TextBox 8" id="8"/>
          <p:cNvSpPr txBox="true"/>
          <p:nvPr/>
        </p:nvSpPr>
        <p:spPr>
          <a:xfrm rot="0">
            <a:off x="1211405" y="2046436"/>
            <a:ext cx="7142739" cy="7625723"/>
          </a:xfrm>
          <a:prstGeom prst="rect">
            <a:avLst/>
          </a:prstGeom>
        </p:spPr>
        <p:txBody>
          <a:bodyPr anchor="t" rtlCol="false" tIns="0" lIns="0" bIns="0" rIns="0">
            <a:spAutoFit/>
          </a:bodyPr>
          <a:lstStyle/>
          <a:p>
            <a:pPr>
              <a:lnSpc>
                <a:spcPts val="4729"/>
              </a:lnSpc>
            </a:pPr>
            <a:r>
              <a:rPr lang="en-US" sz="3378">
                <a:solidFill>
                  <a:srgbClr val="101010"/>
                </a:solidFill>
                <a:latin typeface="Montserrat"/>
              </a:rPr>
              <a:t> Message Queue Telemetry Transport : là một giao thức truyền thông điệp (message) theo mô hình publish/subscribe , sử dụng băng thông thấp, độ tin cậy cao và có khả năng hoạt động trong điều kiện đường truyền không ổn định.. MQTT là một giao thức nhắn tin gọn nhẹ được thiết kế để liên lạc nhẹ giữa các thiết bị và hệ thống máy tính. </a:t>
            </a:r>
          </a:p>
          <a:p>
            <a:pPr algn="l" marL="0" indent="0" lvl="0">
              <a:lnSpc>
                <a:spcPts val="3989"/>
              </a:lnSpc>
              <a:spcBef>
                <a:spcPct val="0"/>
              </a:spcBef>
            </a:pPr>
          </a:p>
        </p:txBody>
      </p:sp>
      <p:sp>
        <p:nvSpPr>
          <p:cNvPr name="TextBox 9" id="9"/>
          <p:cNvSpPr txBox="true"/>
          <p:nvPr/>
        </p:nvSpPr>
        <p:spPr>
          <a:xfrm rot="-208601">
            <a:off x="15384200" y="0"/>
            <a:ext cx="7805599" cy="285750"/>
          </a:xfrm>
          <a:prstGeom prst="rect">
            <a:avLst/>
          </a:prstGeom>
        </p:spPr>
        <p:txBody>
          <a:bodyPr anchor="t" rtlCol="false" tIns="0" lIns="0" bIns="0" rIns="0">
            <a:spAutoFit/>
          </a:bodyPr>
          <a:lstStyle/>
          <a:p>
            <a:pPr marL="0" indent="0" lvl="0">
              <a:lnSpc>
                <a:spcPts val="2280"/>
              </a:lnSpc>
              <a:spcBef>
                <a:spcPct val="0"/>
              </a:spcBef>
            </a:pPr>
            <a:r>
              <a:rPr lang="en-US" sz="1900">
                <a:solidFill>
                  <a:srgbClr val="B100E8"/>
                </a:solidFill>
                <a:latin typeface="Montserrat Bold"/>
              </a:rPr>
              <a:t>S layer</a:t>
            </a:r>
          </a:p>
        </p:txBody>
      </p:sp>
      <p:pic>
        <p:nvPicPr>
          <p:cNvPr name="Picture 10" id="10"/>
          <p:cNvPicPr>
            <a:picLocks noChangeAspect="true"/>
          </p:cNvPicPr>
          <p:nvPr/>
        </p:nvPicPr>
        <p:blipFill>
          <a:blip r:embed="rId2">
            <a:alphaModFix amt="6999"/>
          </a:blip>
          <a:srcRect l="0" t="0" r="0" b="0"/>
          <a:stretch>
            <a:fillRect/>
          </a:stretch>
        </p:blipFill>
        <p:spPr>
          <a:xfrm flipH="false" flipV="false" rot="0">
            <a:off x="-657564" y="2265511"/>
            <a:ext cx="20328128" cy="18498596"/>
          </a:xfrm>
          <a:prstGeom prst="rect">
            <a:avLst/>
          </a:prstGeom>
        </p:spPr>
      </p:pic>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655070" y="1894734"/>
            <a:ext cx="5724540" cy="5629087"/>
          </a:xfrm>
          <a:custGeom>
            <a:avLst/>
            <a:gdLst/>
            <a:ahLst/>
            <a:cxnLst/>
            <a:rect r="r" b="b" t="t" l="l"/>
            <a:pathLst>
              <a:path h="5629087" w="5724540">
                <a:moveTo>
                  <a:pt x="0" y="0"/>
                </a:moveTo>
                <a:lnTo>
                  <a:pt x="5724540" y="0"/>
                </a:lnTo>
                <a:lnTo>
                  <a:pt x="5724540" y="5629087"/>
                </a:lnTo>
                <a:lnTo>
                  <a:pt x="0" y="5629087"/>
                </a:lnTo>
                <a:lnTo>
                  <a:pt x="0" y="0"/>
                </a:lnTo>
                <a:close/>
              </a:path>
            </a:pathLst>
          </a:custGeom>
          <a:blipFill>
            <a:blip r:embed="rId2"/>
            <a:stretch>
              <a:fillRect l="0" t="-847" r="0" b="-847"/>
            </a:stretch>
          </a:blipFill>
        </p:spPr>
      </p:sp>
      <p:pic>
        <p:nvPicPr>
          <p:cNvPr name="Picture 3" id="3"/>
          <p:cNvPicPr>
            <a:picLocks noChangeAspect="true"/>
          </p:cNvPicPr>
          <p:nvPr/>
        </p:nvPicPr>
        <p:blipFill>
          <a:blip r:embed="rId3">
            <a:alphaModFix amt="6999"/>
          </a:blip>
          <a:srcRect l="0" t="0" r="0" b="0"/>
          <a:stretch>
            <a:fillRect/>
          </a:stretch>
        </p:blipFill>
        <p:spPr>
          <a:xfrm flipH="false" flipV="false" rot="0">
            <a:off x="-809964" y="8548802"/>
            <a:ext cx="20328128" cy="18498596"/>
          </a:xfrm>
          <a:prstGeom prst="rect">
            <a:avLst/>
          </a:prstGeom>
        </p:spPr>
      </p:pic>
      <p:sp>
        <p:nvSpPr>
          <p:cNvPr name="Freeform 4" id="4"/>
          <p:cNvSpPr/>
          <p:nvPr/>
        </p:nvSpPr>
        <p:spPr>
          <a:xfrm flipH="false" flipV="false" rot="-5718096">
            <a:off x="13370773" y="-3959089"/>
            <a:ext cx="5880936" cy="5895676"/>
          </a:xfrm>
          <a:custGeom>
            <a:avLst/>
            <a:gdLst/>
            <a:ahLst/>
            <a:cxnLst/>
            <a:rect r="r" b="b" t="t" l="l"/>
            <a:pathLst>
              <a:path h="5895676" w="5880936">
                <a:moveTo>
                  <a:pt x="0" y="0"/>
                </a:moveTo>
                <a:lnTo>
                  <a:pt x="5880936" y="0"/>
                </a:lnTo>
                <a:lnTo>
                  <a:pt x="5880936" y="5895675"/>
                </a:lnTo>
                <a:lnTo>
                  <a:pt x="0" y="5895675"/>
                </a:lnTo>
                <a:lnTo>
                  <a:pt x="0" y="0"/>
                </a:lnTo>
                <a:close/>
              </a:path>
            </a:pathLst>
          </a:custGeom>
          <a:blipFill>
            <a:blip r:embed="rId4"/>
            <a:stretch>
              <a:fillRect l="0" t="0" r="0" b="0"/>
            </a:stretch>
          </a:blipFill>
        </p:spPr>
      </p:sp>
      <p:pic>
        <p:nvPicPr>
          <p:cNvPr name="Picture 5" id="5"/>
          <p:cNvPicPr>
            <a:picLocks noChangeAspect="true"/>
          </p:cNvPicPr>
          <p:nvPr/>
        </p:nvPicPr>
        <p:blipFill>
          <a:blip r:embed="rId3">
            <a:alphaModFix amt="31999"/>
          </a:blip>
          <a:srcRect l="0" t="0" r="0" b="0"/>
          <a:stretch>
            <a:fillRect/>
          </a:stretch>
        </p:blipFill>
        <p:spPr>
          <a:xfrm flipH="false" flipV="false" rot="0">
            <a:off x="77985" y="7761205"/>
            <a:ext cx="20328128" cy="18498596"/>
          </a:xfrm>
          <a:prstGeom prst="rect">
            <a:avLst/>
          </a:prstGeom>
        </p:spPr>
      </p:pic>
      <p:sp>
        <p:nvSpPr>
          <p:cNvPr name="TextBox 6" id="6"/>
          <p:cNvSpPr txBox="true"/>
          <p:nvPr/>
        </p:nvSpPr>
        <p:spPr>
          <a:xfrm rot="0">
            <a:off x="1028700" y="2602378"/>
            <a:ext cx="5626370" cy="4574824"/>
          </a:xfrm>
          <a:prstGeom prst="rect">
            <a:avLst/>
          </a:prstGeom>
        </p:spPr>
        <p:txBody>
          <a:bodyPr anchor="t" rtlCol="false" tIns="0" lIns="0" bIns="0" rIns="0">
            <a:spAutoFit/>
          </a:bodyPr>
          <a:lstStyle/>
          <a:p>
            <a:pPr>
              <a:lnSpc>
                <a:spcPts val="5429"/>
              </a:lnSpc>
            </a:pPr>
            <a:r>
              <a:rPr lang="en-US" sz="3878" u="sng">
                <a:solidFill>
                  <a:srgbClr val="101010"/>
                </a:solidFill>
                <a:latin typeface="Montserrat Bold"/>
                <a:hlinkClick r:id="rId5" tooltip="http://platformio.org/"/>
              </a:rPr>
              <a:t>PlatformIO</a:t>
            </a:r>
            <a:r>
              <a:rPr lang="en-US" sz="3878">
                <a:solidFill>
                  <a:srgbClr val="101010"/>
                </a:solidFill>
                <a:latin typeface="Montserrat"/>
              </a:rPr>
              <a:t> là mội plugin có khả năng lập trình Arduino/ ARM mbed nó hỗ trợ tới hơn 250 board khác nhau.</a:t>
            </a:r>
          </a:p>
          <a:p>
            <a:pPr algn="l" marL="0" indent="0" lvl="0">
              <a:lnSpc>
                <a:spcPts val="3709"/>
              </a:lnSpc>
              <a:spcBef>
                <a:spcPct val="0"/>
              </a:spcBef>
            </a:pPr>
          </a:p>
        </p:txBody>
      </p:sp>
      <p:sp>
        <p:nvSpPr>
          <p:cNvPr name="TextBox 7" id="7"/>
          <p:cNvSpPr txBox="true"/>
          <p:nvPr/>
        </p:nvSpPr>
        <p:spPr>
          <a:xfrm rot="0">
            <a:off x="1028700" y="1028700"/>
            <a:ext cx="7805599" cy="628650"/>
          </a:xfrm>
          <a:prstGeom prst="rect">
            <a:avLst/>
          </a:prstGeom>
        </p:spPr>
        <p:txBody>
          <a:bodyPr anchor="t" rtlCol="false" tIns="0" lIns="0" bIns="0" rIns="0">
            <a:spAutoFit/>
          </a:bodyPr>
          <a:lstStyle/>
          <a:p>
            <a:pPr marL="0" indent="0" lvl="0">
              <a:lnSpc>
                <a:spcPts val="5000"/>
              </a:lnSpc>
              <a:spcBef>
                <a:spcPct val="0"/>
              </a:spcBef>
            </a:pPr>
            <a:r>
              <a:rPr lang="en-US" sz="4167">
                <a:solidFill>
                  <a:srgbClr val="47C5FB"/>
                </a:solidFill>
                <a:latin typeface="Montserrat Bold"/>
              </a:rPr>
              <a:t>2.3 Công cụ hỗ trợ</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012580" y="402180"/>
            <a:ext cx="9643439" cy="9482640"/>
          </a:xfrm>
          <a:custGeom>
            <a:avLst/>
            <a:gdLst/>
            <a:ahLst/>
            <a:cxnLst/>
            <a:rect r="r" b="b" t="t" l="l"/>
            <a:pathLst>
              <a:path h="9482640" w="9643439">
                <a:moveTo>
                  <a:pt x="0" y="0"/>
                </a:moveTo>
                <a:lnTo>
                  <a:pt x="9643439" y="0"/>
                </a:lnTo>
                <a:lnTo>
                  <a:pt x="9643439" y="9482640"/>
                </a:lnTo>
                <a:lnTo>
                  <a:pt x="0" y="9482640"/>
                </a:lnTo>
                <a:lnTo>
                  <a:pt x="0" y="0"/>
                </a:lnTo>
                <a:close/>
              </a:path>
            </a:pathLst>
          </a:custGeom>
          <a:blipFill>
            <a:blip r:embed="rId2">
              <a:alphaModFix amt="24000"/>
            </a:blip>
            <a:stretch>
              <a:fillRect l="0" t="-847" r="0" b="-847"/>
            </a:stretch>
          </a:blipFill>
        </p:spPr>
      </p:sp>
      <p:pic>
        <p:nvPicPr>
          <p:cNvPr name="Picture 3" id="3"/>
          <p:cNvPicPr>
            <a:picLocks noChangeAspect="true"/>
          </p:cNvPicPr>
          <p:nvPr/>
        </p:nvPicPr>
        <p:blipFill>
          <a:blip r:embed="rId3">
            <a:alphaModFix amt="6999"/>
          </a:blip>
          <a:srcRect l="0" t="0" r="0" b="0"/>
          <a:stretch>
            <a:fillRect/>
          </a:stretch>
        </p:blipFill>
        <p:spPr>
          <a:xfrm flipH="false" flipV="false" rot="0">
            <a:off x="-809964" y="8548802"/>
            <a:ext cx="20328128" cy="18498596"/>
          </a:xfrm>
          <a:prstGeom prst="rect">
            <a:avLst/>
          </a:prstGeom>
        </p:spPr>
      </p:pic>
      <p:sp>
        <p:nvSpPr>
          <p:cNvPr name="Freeform 4" id="4"/>
          <p:cNvSpPr/>
          <p:nvPr/>
        </p:nvSpPr>
        <p:spPr>
          <a:xfrm flipH="false" flipV="false" rot="-5718096">
            <a:off x="13370773" y="-3959089"/>
            <a:ext cx="5880936" cy="5895676"/>
          </a:xfrm>
          <a:custGeom>
            <a:avLst/>
            <a:gdLst/>
            <a:ahLst/>
            <a:cxnLst/>
            <a:rect r="r" b="b" t="t" l="l"/>
            <a:pathLst>
              <a:path h="5895676" w="5880936">
                <a:moveTo>
                  <a:pt x="0" y="0"/>
                </a:moveTo>
                <a:lnTo>
                  <a:pt x="5880936" y="0"/>
                </a:lnTo>
                <a:lnTo>
                  <a:pt x="5880936" y="5895675"/>
                </a:lnTo>
                <a:lnTo>
                  <a:pt x="0" y="5895675"/>
                </a:lnTo>
                <a:lnTo>
                  <a:pt x="0" y="0"/>
                </a:lnTo>
                <a:close/>
              </a:path>
            </a:pathLst>
          </a:custGeom>
          <a:blipFill>
            <a:blip r:embed="rId4"/>
            <a:stretch>
              <a:fillRect l="0" t="0" r="0" b="0"/>
            </a:stretch>
          </a:blipFill>
        </p:spPr>
      </p:sp>
      <p:pic>
        <p:nvPicPr>
          <p:cNvPr name="Picture 5" id="5"/>
          <p:cNvPicPr>
            <a:picLocks noChangeAspect="true"/>
          </p:cNvPicPr>
          <p:nvPr/>
        </p:nvPicPr>
        <p:blipFill>
          <a:blip r:embed="rId3">
            <a:alphaModFix amt="4000"/>
          </a:blip>
          <a:srcRect l="0" t="0" r="0" b="0"/>
          <a:stretch>
            <a:fillRect/>
          </a:stretch>
        </p:blipFill>
        <p:spPr>
          <a:xfrm flipH="false" flipV="false" rot="0">
            <a:off x="-1329765" y="-2124587"/>
            <a:ext cx="20328128" cy="18498596"/>
          </a:xfrm>
          <a:prstGeom prst="rect">
            <a:avLst/>
          </a:prstGeom>
        </p:spPr>
      </p:pic>
      <p:sp>
        <p:nvSpPr>
          <p:cNvPr name="TextBox 6" id="6"/>
          <p:cNvSpPr txBox="true"/>
          <p:nvPr/>
        </p:nvSpPr>
        <p:spPr>
          <a:xfrm rot="0">
            <a:off x="1672829" y="2131864"/>
            <a:ext cx="15362541" cy="7649227"/>
          </a:xfrm>
          <a:prstGeom prst="rect">
            <a:avLst/>
          </a:prstGeom>
        </p:spPr>
        <p:txBody>
          <a:bodyPr anchor="t" rtlCol="false" tIns="0" lIns="0" bIns="0" rIns="0">
            <a:spAutoFit/>
          </a:bodyPr>
          <a:lstStyle/>
          <a:p>
            <a:pPr>
              <a:lnSpc>
                <a:spcPts val="4689"/>
              </a:lnSpc>
            </a:pPr>
            <a:r>
              <a:rPr lang="en-US" sz="3349">
                <a:solidFill>
                  <a:srgbClr val="101010"/>
                </a:solidFill>
                <a:latin typeface="Montserrat"/>
              </a:rPr>
              <a:t> Điểm nổi bật của PlatformIO</a:t>
            </a:r>
          </a:p>
          <a:p>
            <a:pPr>
              <a:lnSpc>
                <a:spcPts val="4689"/>
              </a:lnSpc>
            </a:pPr>
            <a:r>
              <a:rPr lang="en-US" sz="3349">
                <a:solidFill>
                  <a:srgbClr val="101010"/>
                </a:solidFill>
                <a:latin typeface="Montserrat"/>
              </a:rPr>
              <a:t>-</a:t>
            </a:r>
            <a:r>
              <a:rPr lang="en-US" sz="3349">
                <a:solidFill>
                  <a:srgbClr val="101010"/>
                </a:solidFill>
                <a:latin typeface="Montserrat Bold"/>
              </a:rPr>
              <a:t>Hỗ trợ nhiều nền tảng:</a:t>
            </a:r>
            <a:r>
              <a:rPr lang="en-US" sz="3349">
                <a:solidFill>
                  <a:srgbClr val="101010"/>
                </a:solidFill>
                <a:latin typeface="Montserrat"/>
              </a:rPr>
              <a:t> PlatformIO hỗ trợ hơn 800 board khác nhau, bao gồm các board Arduino phổ biến như Uno, Mega, ESP8266, ESP32, cũng như các board từ các nhà sản xuất khác như NXP, STMicroelectronics, </a:t>
            </a:r>
          </a:p>
          <a:p>
            <a:pPr>
              <a:lnSpc>
                <a:spcPts val="4689"/>
              </a:lnSpc>
            </a:pPr>
            <a:r>
              <a:rPr lang="en-US" sz="3349">
                <a:solidFill>
                  <a:srgbClr val="101010"/>
                </a:solidFill>
                <a:latin typeface="Montserrat"/>
              </a:rPr>
              <a:t>-</a:t>
            </a:r>
            <a:r>
              <a:rPr lang="en-US" sz="3349">
                <a:solidFill>
                  <a:srgbClr val="101010"/>
                </a:solidFill>
                <a:latin typeface="Montserrat Bold"/>
              </a:rPr>
              <a:t>Tích hợp với nhiều IDE phổ biến</a:t>
            </a:r>
            <a:r>
              <a:rPr lang="en-US" sz="3349">
                <a:solidFill>
                  <a:srgbClr val="101010"/>
                </a:solidFill>
                <a:latin typeface="Montserrat"/>
              </a:rPr>
              <a:t>: PlatformIO có thể được tích hợp với các IDE phổ biến như Visual Studio Code, Atom, Sublime Text,</a:t>
            </a:r>
          </a:p>
          <a:p>
            <a:pPr>
              <a:lnSpc>
                <a:spcPts val="4689"/>
              </a:lnSpc>
            </a:pPr>
            <a:r>
              <a:rPr lang="en-US" sz="3349">
                <a:solidFill>
                  <a:srgbClr val="101010"/>
                </a:solidFill>
                <a:latin typeface="Montserrat"/>
              </a:rPr>
              <a:t>-</a:t>
            </a:r>
            <a:r>
              <a:rPr lang="en-US" sz="3349">
                <a:solidFill>
                  <a:srgbClr val="101010"/>
                </a:solidFill>
                <a:latin typeface="Montserrat Bold"/>
              </a:rPr>
              <a:t>Hỗ trợ nhiều ngôn ngữ lập trình</a:t>
            </a:r>
            <a:r>
              <a:rPr lang="en-US" sz="3349">
                <a:solidFill>
                  <a:srgbClr val="101010"/>
                </a:solidFill>
                <a:latin typeface="Montserrat"/>
              </a:rPr>
              <a:t>: PlatformIO hỗ trợ nhiều ngôn ngữ lập trình nhúng phổ biến như C/C++, Python, Lua, MicroPython, v.v.</a:t>
            </a:r>
          </a:p>
          <a:p>
            <a:pPr>
              <a:lnSpc>
                <a:spcPts val="4689"/>
              </a:lnSpc>
            </a:pPr>
            <a:r>
              <a:rPr lang="en-US" sz="3349">
                <a:solidFill>
                  <a:srgbClr val="101010"/>
                </a:solidFill>
                <a:latin typeface="Montserrat"/>
              </a:rPr>
              <a:t>-</a:t>
            </a:r>
            <a:r>
              <a:rPr lang="en-US" sz="3349">
                <a:solidFill>
                  <a:srgbClr val="101010"/>
                </a:solidFill>
                <a:latin typeface="Montserrat Bold"/>
              </a:rPr>
              <a:t>Quản lý thư viện mạnh mẽ:</a:t>
            </a:r>
            <a:r>
              <a:rPr lang="en-US" sz="3349">
                <a:solidFill>
                  <a:srgbClr val="101010"/>
                </a:solidFill>
                <a:latin typeface="Montserrat"/>
              </a:rPr>
              <a:t> PlatformIO cung cấp một hệ thống quản lý thư viện mạnh mẽ giúp bạn dễ dàng cài đặt và cập nhật các thư viện cần thiết cho dự án của mình.</a:t>
            </a:r>
          </a:p>
          <a:p>
            <a:pPr algn="l" marL="0" indent="0" lvl="0">
              <a:lnSpc>
                <a:spcPts val="4689"/>
              </a:lnSpc>
              <a:spcBef>
                <a:spcPct val="0"/>
              </a:spcBef>
            </a:pPr>
            <a:r>
              <a:rPr lang="en-US" sz="3349">
                <a:solidFill>
                  <a:srgbClr val="101010"/>
                </a:solidFill>
                <a:latin typeface="Montserrat"/>
              </a:rPr>
              <a:t>-Cộng đồng hỗ trợ tích cực:</a:t>
            </a:r>
          </a:p>
        </p:txBody>
      </p:sp>
      <p:sp>
        <p:nvSpPr>
          <p:cNvPr name="TextBox 7" id="7"/>
          <p:cNvSpPr txBox="true"/>
          <p:nvPr/>
        </p:nvSpPr>
        <p:spPr>
          <a:xfrm rot="0">
            <a:off x="1028700" y="1028700"/>
            <a:ext cx="7805599" cy="628650"/>
          </a:xfrm>
          <a:prstGeom prst="rect">
            <a:avLst/>
          </a:prstGeom>
        </p:spPr>
        <p:txBody>
          <a:bodyPr anchor="t" rtlCol="false" tIns="0" lIns="0" bIns="0" rIns="0">
            <a:spAutoFit/>
          </a:bodyPr>
          <a:lstStyle/>
          <a:p>
            <a:pPr marL="0" indent="0" lvl="0">
              <a:lnSpc>
                <a:spcPts val="5000"/>
              </a:lnSpc>
              <a:spcBef>
                <a:spcPct val="0"/>
              </a:spcBef>
            </a:pPr>
            <a:r>
              <a:rPr lang="en-US" sz="4167">
                <a:solidFill>
                  <a:srgbClr val="47C5FB"/>
                </a:solidFill>
                <a:latin typeface="Montserrat Bold"/>
              </a:rPr>
              <a:t>2.3 Công cụ hỗ trợ</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blip>
          <a:srcRect l="0" t="0" r="0" b="0"/>
          <a:stretch>
            <a:fillRect/>
          </a:stretch>
        </p:blipFill>
        <p:spPr>
          <a:xfrm flipH="false" flipV="false" rot="0">
            <a:off x="-809964" y="2113111"/>
            <a:ext cx="20328128" cy="18498596"/>
          </a:xfrm>
          <a:prstGeom prst="rect">
            <a:avLst/>
          </a:prstGeom>
        </p:spPr>
      </p:pic>
      <p:sp>
        <p:nvSpPr>
          <p:cNvPr name="Freeform 3" id="3"/>
          <p:cNvSpPr/>
          <p:nvPr/>
        </p:nvSpPr>
        <p:spPr>
          <a:xfrm flipH="false" flipV="false" rot="-5718096">
            <a:off x="13370773" y="-3959089"/>
            <a:ext cx="5880936" cy="5895676"/>
          </a:xfrm>
          <a:custGeom>
            <a:avLst/>
            <a:gdLst/>
            <a:ahLst/>
            <a:cxnLst/>
            <a:rect r="r" b="b" t="t" l="l"/>
            <a:pathLst>
              <a:path h="5895676" w="5880936">
                <a:moveTo>
                  <a:pt x="0" y="0"/>
                </a:moveTo>
                <a:lnTo>
                  <a:pt x="5880936" y="0"/>
                </a:lnTo>
                <a:lnTo>
                  <a:pt x="5880936" y="5895675"/>
                </a:lnTo>
                <a:lnTo>
                  <a:pt x="0" y="5895675"/>
                </a:lnTo>
                <a:lnTo>
                  <a:pt x="0" y="0"/>
                </a:lnTo>
                <a:close/>
              </a:path>
            </a:pathLst>
          </a:custGeom>
          <a:blipFill>
            <a:blip r:embed="rId3"/>
            <a:stretch>
              <a:fillRect l="0" t="0" r="0" b="0"/>
            </a:stretch>
          </a:blipFill>
        </p:spPr>
      </p:sp>
      <p:sp>
        <p:nvSpPr>
          <p:cNvPr name="TextBox 4" id="4"/>
          <p:cNvSpPr txBox="true"/>
          <p:nvPr/>
        </p:nvSpPr>
        <p:spPr>
          <a:xfrm rot="0">
            <a:off x="1028700" y="2602378"/>
            <a:ext cx="5626370" cy="5946424"/>
          </a:xfrm>
          <a:prstGeom prst="rect">
            <a:avLst/>
          </a:prstGeom>
        </p:spPr>
        <p:txBody>
          <a:bodyPr anchor="t" rtlCol="false" tIns="0" lIns="0" bIns="0" rIns="0">
            <a:spAutoFit/>
          </a:bodyPr>
          <a:lstStyle/>
          <a:p>
            <a:pPr>
              <a:lnSpc>
                <a:spcPts val="5429"/>
              </a:lnSpc>
            </a:pPr>
            <a:r>
              <a:rPr lang="en-US" sz="3878">
                <a:solidFill>
                  <a:srgbClr val="101010"/>
                </a:solidFill>
                <a:latin typeface="Montserrat Bold"/>
              </a:rPr>
              <a:t>HiveMQ : </a:t>
            </a:r>
            <a:r>
              <a:rPr lang="en-US" sz="3878">
                <a:solidFill>
                  <a:srgbClr val="101010"/>
                </a:solidFill>
                <a:latin typeface="Montserrat"/>
              </a:rPr>
              <a:t>HiveMQ là một nền tảng phần mềm được thiết kế để quản lý và triển khai các ứng dụng IoT (Internet of Things) dựa trên giao thức MQTT. </a:t>
            </a:r>
          </a:p>
          <a:p>
            <a:pPr algn="l" marL="0" indent="0" lvl="0">
              <a:lnSpc>
                <a:spcPts val="3709"/>
              </a:lnSpc>
              <a:spcBef>
                <a:spcPct val="0"/>
              </a:spcBef>
            </a:pPr>
          </a:p>
        </p:txBody>
      </p:sp>
      <p:pic>
        <p:nvPicPr>
          <p:cNvPr name="Picture 5" id="5"/>
          <p:cNvPicPr>
            <a:picLocks noChangeAspect="true"/>
          </p:cNvPicPr>
          <p:nvPr/>
        </p:nvPicPr>
        <p:blipFill>
          <a:blip r:embed="rId2">
            <a:alphaModFix amt="6999"/>
          </a:blip>
          <a:srcRect l="0" t="0" r="0" b="0"/>
          <a:stretch>
            <a:fillRect/>
          </a:stretch>
        </p:blipFill>
        <p:spPr>
          <a:xfrm flipH="false" flipV="false" rot="0">
            <a:off x="-1567238" y="9258300"/>
            <a:ext cx="20328128" cy="18498596"/>
          </a:xfrm>
          <a:prstGeom prst="rect">
            <a:avLst/>
          </a:prstGeom>
        </p:spPr>
      </p:pic>
      <p:sp>
        <p:nvSpPr>
          <p:cNvPr name="Freeform 6" id="6"/>
          <p:cNvSpPr/>
          <p:nvPr/>
        </p:nvSpPr>
        <p:spPr>
          <a:xfrm flipH="false" flipV="false" rot="0">
            <a:off x="6655070" y="2461743"/>
            <a:ext cx="11133180" cy="6303894"/>
          </a:xfrm>
          <a:custGeom>
            <a:avLst/>
            <a:gdLst/>
            <a:ahLst/>
            <a:cxnLst/>
            <a:rect r="r" b="b" t="t" l="l"/>
            <a:pathLst>
              <a:path h="6303894" w="11133180">
                <a:moveTo>
                  <a:pt x="0" y="0"/>
                </a:moveTo>
                <a:lnTo>
                  <a:pt x="11133180" y="0"/>
                </a:lnTo>
                <a:lnTo>
                  <a:pt x="11133180" y="6303894"/>
                </a:lnTo>
                <a:lnTo>
                  <a:pt x="0" y="6303894"/>
                </a:lnTo>
                <a:lnTo>
                  <a:pt x="0" y="0"/>
                </a:lnTo>
                <a:close/>
              </a:path>
            </a:pathLst>
          </a:custGeom>
          <a:blipFill>
            <a:blip r:embed="rId4"/>
            <a:stretch>
              <a:fillRect l="-304" t="0" r="-304" b="0"/>
            </a:stretch>
          </a:blipFill>
        </p:spPr>
      </p:sp>
      <p:sp>
        <p:nvSpPr>
          <p:cNvPr name="TextBox 7" id="7"/>
          <p:cNvSpPr txBox="true"/>
          <p:nvPr/>
        </p:nvSpPr>
        <p:spPr>
          <a:xfrm rot="0">
            <a:off x="1028700" y="1028700"/>
            <a:ext cx="7805599" cy="628650"/>
          </a:xfrm>
          <a:prstGeom prst="rect">
            <a:avLst/>
          </a:prstGeom>
        </p:spPr>
        <p:txBody>
          <a:bodyPr anchor="t" rtlCol="false" tIns="0" lIns="0" bIns="0" rIns="0">
            <a:spAutoFit/>
          </a:bodyPr>
          <a:lstStyle/>
          <a:p>
            <a:pPr marL="0" indent="0" lvl="0">
              <a:lnSpc>
                <a:spcPts val="5000"/>
              </a:lnSpc>
              <a:spcBef>
                <a:spcPct val="0"/>
              </a:spcBef>
            </a:pPr>
            <a:r>
              <a:rPr lang="en-US" sz="4167">
                <a:solidFill>
                  <a:srgbClr val="47C5FB"/>
                </a:solidFill>
                <a:latin typeface="Montserrat Bold"/>
              </a:rPr>
              <a:t>2.3 Công cụ hỗ trợ</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820068" y="1490927"/>
            <a:ext cx="8028461" cy="7767373"/>
          </a:xfrm>
          <a:custGeom>
            <a:avLst/>
            <a:gdLst/>
            <a:ahLst/>
            <a:cxnLst/>
            <a:rect r="r" b="b" t="t" l="l"/>
            <a:pathLst>
              <a:path h="7767373" w="8028461">
                <a:moveTo>
                  <a:pt x="0" y="0"/>
                </a:moveTo>
                <a:lnTo>
                  <a:pt x="8028462" y="0"/>
                </a:lnTo>
                <a:lnTo>
                  <a:pt x="8028462" y="7767373"/>
                </a:lnTo>
                <a:lnTo>
                  <a:pt x="0" y="7767373"/>
                </a:lnTo>
                <a:lnTo>
                  <a:pt x="0" y="0"/>
                </a:lnTo>
                <a:close/>
              </a:path>
            </a:pathLst>
          </a:custGeom>
          <a:blipFill>
            <a:blip r:embed="rId2">
              <a:alphaModFix amt="15000"/>
            </a:blip>
            <a:stretch>
              <a:fillRect l="-19770" t="-3655" r="-25563" b="-37727"/>
            </a:stretch>
          </a:blipFill>
        </p:spPr>
      </p:sp>
      <p:pic>
        <p:nvPicPr>
          <p:cNvPr name="Picture 3" id="3"/>
          <p:cNvPicPr>
            <a:picLocks noChangeAspect="true"/>
          </p:cNvPicPr>
          <p:nvPr/>
        </p:nvPicPr>
        <p:blipFill>
          <a:blip r:embed="rId3">
            <a:alphaModFix amt="3000"/>
          </a:blip>
          <a:srcRect l="0" t="0" r="0" b="0"/>
          <a:stretch>
            <a:fillRect/>
          </a:stretch>
        </p:blipFill>
        <p:spPr>
          <a:xfrm flipH="false" flipV="false" rot="0">
            <a:off x="-809964" y="2113111"/>
            <a:ext cx="20328128" cy="18498596"/>
          </a:xfrm>
          <a:prstGeom prst="rect">
            <a:avLst/>
          </a:prstGeom>
        </p:spPr>
      </p:pic>
      <p:sp>
        <p:nvSpPr>
          <p:cNvPr name="Freeform 4" id="4"/>
          <p:cNvSpPr/>
          <p:nvPr/>
        </p:nvSpPr>
        <p:spPr>
          <a:xfrm flipH="false" flipV="false" rot="-5718096">
            <a:off x="13370773" y="-3959089"/>
            <a:ext cx="5880936" cy="5895676"/>
          </a:xfrm>
          <a:custGeom>
            <a:avLst/>
            <a:gdLst/>
            <a:ahLst/>
            <a:cxnLst/>
            <a:rect r="r" b="b" t="t" l="l"/>
            <a:pathLst>
              <a:path h="5895676" w="5880936">
                <a:moveTo>
                  <a:pt x="0" y="0"/>
                </a:moveTo>
                <a:lnTo>
                  <a:pt x="5880936" y="0"/>
                </a:lnTo>
                <a:lnTo>
                  <a:pt x="5880936" y="5895675"/>
                </a:lnTo>
                <a:lnTo>
                  <a:pt x="0" y="5895675"/>
                </a:lnTo>
                <a:lnTo>
                  <a:pt x="0" y="0"/>
                </a:lnTo>
                <a:close/>
              </a:path>
            </a:pathLst>
          </a:custGeom>
          <a:blipFill>
            <a:blip r:embed="rId4"/>
            <a:stretch>
              <a:fillRect l="0" t="0" r="0" b="0"/>
            </a:stretch>
          </a:blipFill>
        </p:spPr>
      </p:sp>
      <p:sp>
        <p:nvSpPr>
          <p:cNvPr name="TextBox 5" id="5"/>
          <p:cNvSpPr txBox="true"/>
          <p:nvPr/>
        </p:nvSpPr>
        <p:spPr>
          <a:xfrm rot="0">
            <a:off x="1712829" y="2308723"/>
            <a:ext cx="15282541" cy="7828564"/>
          </a:xfrm>
          <a:prstGeom prst="rect">
            <a:avLst/>
          </a:prstGeom>
        </p:spPr>
        <p:txBody>
          <a:bodyPr anchor="t" rtlCol="false" tIns="0" lIns="0" bIns="0" rIns="0">
            <a:spAutoFit/>
          </a:bodyPr>
          <a:lstStyle/>
          <a:p>
            <a:pPr>
              <a:lnSpc>
                <a:spcPts val="4589"/>
              </a:lnSpc>
            </a:pPr>
            <a:r>
              <a:rPr lang="en-US" sz="3278">
                <a:solidFill>
                  <a:srgbClr val="101010"/>
                </a:solidFill>
                <a:latin typeface="Montserrat"/>
              </a:rPr>
              <a:t>HiveMQ cung cấp các tính năng mạnh mẽ như:</a:t>
            </a:r>
          </a:p>
          <a:p>
            <a:pPr>
              <a:lnSpc>
                <a:spcPts val="4589"/>
              </a:lnSpc>
            </a:pPr>
            <a:r>
              <a:rPr lang="en-US" sz="3278">
                <a:solidFill>
                  <a:srgbClr val="101010"/>
                </a:solidFill>
                <a:latin typeface="Montserrat"/>
              </a:rPr>
              <a:t>-</a:t>
            </a:r>
            <a:r>
              <a:rPr lang="en-US" sz="3278">
                <a:solidFill>
                  <a:srgbClr val="101010"/>
                </a:solidFill>
                <a:latin typeface="Montserrat Bold"/>
              </a:rPr>
              <a:t>Quản lý kết nối:</a:t>
            </a:r>
            <a:r>
              <a:rPr lang="en-US" sz="3278">
                <a:solidFill>
                  <a:srgbClr val="101010"/>
                </a:solidFill>
                <a:latin typeface="Montserrat"/>
              </a:rPr>
              <a:t> HiveMQ cho phép quản lý hàng triệu kết nối từ các thiết bị IoT khác nhau một cách hiệu quả.</a:t>
            </a:r>
          </a:p>
          <a:p>
            <a:pPr>
              <a:lnSpc>
                <a:spcPts val="4589"/>
              </a:lnSpc>
            </a:pPr>
            <a:r>
              <a:rPr lang="en-US" sz="3278">
                <a:solidFill>
                  <a:srgbClr val="101010"/>
                </a:solidFill>
                <a:latin typeface="Montserrat Bold"/>
              </a:rPr>
              <a:t>-Đảm bảo tính khả dụng và tin cậy: </a:t>
            </a:r>
            <a:r>
              <a:rPr lang="en-US" sz="3278">
                <a:solidFill>
                  <a:srgbClr val="101010"/>
                </a:solidFill>
                <a:latin typeface="Montserrat"/>
              </a:rPr>
              <a:t>HiveMQ cung cấp các tính năng như đám mây đa kênh và sao lưu cho phép triển khai hệ thống IoT có sẵn và luôn sẵn sàng.</a:t>
            </a:r>
          </a:p>
          <a:p>
            <a:pPr>
              <a:lnSpc>
                <a:spcPts val="4589"/>
              </a:lnSpc>
            </a:pPr>
            <a:r>
              <a:rPr lang="en-US" sz="3278">
                <a:solidFill>
                  <a:srgbClr val="101010"/>
                </a:solidFill>
                <a:latin typeface="Montserrat Bold"/>
              </a:rPr>
              <a:t>-Bảo mật:</a:t>
            </a:r>
            <a:r>
              <a:rPr lang="en-US" sz="3278">
                <a:solidFill>
                  <a:srgbClr val="101010"/>
                </a:solidFill>
                <a:latin typeface="Montserrat"/>
              </a:rPr>
              <a:t> HiveMQ cung cấp các tính năng bảo mật như xác thực, mã hóa và kiểm soát quyền truy cập, giúp đảm bảo an toàn cho dữ liệu trong hệ thống IoT.</a:t>
            </a:r>
          </a:p>
          <a:p>
            <a:pPr>
              <a:lnSpc>
                <a:spcPts val="4589"/>
              </a:lnSpc>
            </a:pPr>
            <a:r>
              <a:rPr lang="en-US" sz="3278">
                <a:solidFill>
                  <a:srgbClr val="101010"/>
                </a:solidFill>
                <a:latin typeface="Montserrat"/>
              </a:rPr>
              <a:t>-</a:t>
            </a:r>
            <a:r>
              <a:rPr lang="en-US" sz="3278">
                <a:solidFill>
                  <a:srgbClr val="101010"/>
                </a:solidFill>
                <a:latin typeface="Montserrat Bold"/>
              </a:rPr>
              <a:t>Mở rộng: </a:t>
            </a:r>
            <a:r>
              <a:rPr lang="en-US" sz="3278">
                <a:solidFill>
                  <a:srgbClr val="101010"/>
                </a:solidFill>
                <a:latin typeface="Montserrat"/>
              </a:rPr>
              <a:t>HiveMQ được thiết kế để dễ dàng mở rộng, cho phép triển khai các hệ thống IoT có quy mô lớn và đáp ứng được các yêu cầu tăng trưởng.</a:t>
            </a:r>
          </a:p>
          <a:p>
            <a:pPr>
              <a:lnSpc>
                <a:spcPts val="4029"/>
              </a:lnSpc>
            </a:pPr>
          </a:p>
          <a:p>
            <a:pPr algn="l" marL="0" indent="0" lvl="0">
              <a:lnSpc>
                <a:spcPts val="2869"/>
              </a:lnSpc>
              <a:spcBef>
                <a:spcPct val="0"/>
              </a:spcBef>
            </a:pPr>
          </a:p>
        </p:txBody>
      </p:sp>
      <p:pic>
        <p:nvPicPr>
          <p:cNvPr name="Picture 6" id="6"/>
          <p:cNvPicPr>
            <a:picLocks noChangeAspect="true"/>
          </p:cNvPicPr>
          <p:nvPr/>
        </p:nvPicPr>
        <p:blipFill>
          <a:blip r:embed="rId3">
            <a:alphaModFix amt="6999"/>
          </a:blip>
          <a:srcRect l="0" t="0" r="0" b="0"/>
          <a:stretch>
            <a:fillRect/>
          </a:stretch>
        </p:blipFill>
        <p:spPr>
          <a:xfrm flipH="false" flipV="false" rot="0">
            <a:off x="-1567238" y="9258300"/>
            <a:ext cx="20328128" cy="18498596"/>
          </a:xfrm>
          <a:prstGeom prst="rect">
            <a:avLst/>
          </a:prstGeom>
        </p:spPr>
      </p:pic>
      <p:sp>
        <p:nvSpPr>
          <p:cNvPr name="TextBox 7" id="7"/>
          <p:cNvSpPr txBox="true"/>
          <p:nvPr/>
        </p:nvSpPr>
        <p:spPr>
          <a:xfrm rot="0">
            <a:off x="1028700" y="1028700"/>
            <a:ext cx="7805599" cy="628650"/>
          </a:xfrm>
          <a:prstGeom prst="rect">
            <a:avLst/>
          </a:prstGeom>
        </p:spPr>
        <p:txBody>
          <a:bodyPr anchor="t" rtlCol="false" tIns="0" lIns="0" bIns="0" rIns="0">
            <a:spAutoFit/>
          </a:bodyPr>
          <a:lstStyle/>
          <a:p>
            <a:pPr marL="0" indent="0" lvl="0">
              <a:lnSpc>
                <a:spcPts val="5000"/>
              </a:lnSpc>
              <a:spcBef>
                <a:spcPct val="0"/>
              </a:spcBef>
            </a:pPr>
            <a:r>
              <a:rPr lang="en-US" sz="4167">
                <a:solidFill>
                  <a:srgbClr val="47C5FB"/>
                </a:solidFill>
                <a:latin typeface="Montserrat Bold"/>
              </a:rPr>
              <a:t>2.3 Công cụ hỗ trợ</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028700" y="-656796"/>
            <a:ext cx="15915946" cy="10822843"/>
          </a:xfrm>
          <a:prstGeom prst="rect">
            <a:avLst/>
          </a:prstGeom>
        </p:spPr>
      </p:pic>
      <p:sp>
        <p:nvSpPr>
          <p:cNvPr name="TextBox 3" id="3"/>
          <p:cNvSpPr txBox="true"/>
          <p:nvPr/>
        </p:nvSpPr>
        <p:spPr>
          <a:xfrm rot="0">
            <a:off x="6339972" y="3649726"/>
            <a:ext cx="5293402" cy="2200275"/>
          </a:xfrm>
          <a:prstGeom prst="rect">
            <a:avLst/>
          </a:prstGeom>
        </p:spPr>
        <p:txBody>
          <a:bodyPr anchor="t" rtlCol="false" tIns="0" lIns="0" bIns="0" rIns="0">
            <a:spAutoFit/>
          </a:bodyPr>
          <a:lstStyle/>
          <a:p>
            <a:pPr algn="ctr" marL="0" indent="0" lvl="0">
              <a:lnSpc>
                <a:spcPts val="8650"/>
              </a:lnSpc>
              <a:spcBef>
                <a:spcPct val="0"/>
              </a:spcBef>
            </a:pPr>
            <a:r>
              <a:rPr lang="en-US" sz="7208">
                <a:solidFill>
                  <a:srgbClr val="000000"/>
                </a:solidFill>
                <a:latin typeface="Roboto Bold"/>
              </a:rPr>
              <a:t>3. Thiết kế hệ thống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4820945" y="6573245"/>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4878088" y="-5213163"/>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TextBox 4" id="4"/>
          <p:cNvSpPr txBox="true"/>
          <p:nvPr/>
        </p:nvSpPr>
        <p:spPr>
          <a:xfrm rot="0">
            <a:off x="6012945" y="1028700"/>
            <a:ext cx="11672021" cy="762000"/>
          </a:xfrm>
          <a:prstGeom prst="rect">
            <a:avLst/>
          </a:prstGeom>
        </p:spPr>
        <p:txBody>
          <a:bodyPr anchor="t" rtlCol="false" tIns="0" lIns="0" bIns="0" rIns="0">
            <a:spAutoFit/>
          </a:bodyPr>
          <a:lstStyle/>
          <a:p>
            <a:pPr>
              <a:lnSpc>
                <a:spcPts val="6000"/>
              </a:lnSpc>
            </a:pPr>
            <a:r>
              <a:rPr lang="en-US" sz="5000">
                <a:solidFill>
                  <a:srgbClr val="47C5FB"/>
                </a:solidFill>
                <a:latin typeface="Montserrat Bold"/>
              </a:rPr>
              <a:t>Các tính năng chính</a:t>
            </a:r>
          </a:p>
        </p:txBody>
      </p:sp>
      <p:sp>
        <p:nvSpPr>
          <p:cNvPr name="TextBox 5" id="5"/>
          <p:cNvSpPr txBox="true"/>
          <p:nvPr/>
        </p:nvSpPr>
        <p:spPr>
          <a:xfrm rot="0">
            <a:off x="2708407" y="2531922"/>
            <a:ext cx="15579593" cy="6116660"/>
          </a:xfrm>
          <a:prstGeom prst="rect">
            <a:avLst/>
          </a:prstGeom>
        </p:spPr>
        <p:txBody>
          <a:bodyPr anchor="t" rtlCol="false" tIns="0" lIns="0" bIns="0" rIns="0">
            <a:spAutoFit/>
          </a:bodyPr>
          <a:lstStyle/>
          <a:p>
            <a:pPr marL="803654" indent="-401827" lvl="1">
              <a:lnSpc>
                <a:spcPts val="7035"/>
              </a:lnSpc>
              <a:buFont typeface="Arial"/>
              <a:buChar char="•"/>
            </a:pPr>
            <a:r>
              <a:rPr lang="en-US" sz="3722">
                <a:solidFill>
                  <a:srgbClr val="000000"/>
                </a:solidFill>
                <a:latin typeface="Montserrat"/>
              </a:rPr>
              <a:t>Kết nối wifi, mặc định là chế độ auto</a:t>
            </a:r>
          </a:p>
          <a:p>
            <a:pPr marL="803654" indent="-401827" lvl="1">
              <a:lnSpc>
                <a:spcPts val="7035"/>
              </a:lnSpc>
              <a:buFont typeface="Arial"/>
              <a:buChar char="•"/>
            </a:pPr>
            <a:r>
              <a:rPr lang="en-US" sz="3722">
                <a:solidFill>
                  <a:srgbClr val="000000"/>
                </a:solidFill>
                <a:latin typeface="Montserrat"/>
              </a:rPr>
              <a:t>Auto là trời tối bật 2 đèn trong nhà</a:t>
            </a:r>
          </a:p>
          <a:p>
            <a:pPr marL="803654" indent="-401827" lvl="1">
              <a:lnSpc>
                <a:spcPts val="7035"/>
              </a:lnSpc>
              <a:buFont typeface="Arial"/>
              <a:buChar char="•"/>
            </a:pPr>
            <a:r>
              <a:rPr lang="en-US" sz="3722">
                <a:solidFill>
                  <a:srgbClr val="000000"/>
                </a:solidFill>
                <a:latin typeface="Montserrat"/>
              </a:rPr>
              <a:t>Nhiệt độ trên 30 độ bật quạt phòng khách</a:t>
            </a:r>
          </a:p>
          <a:p>
            <a:pPr marL="803654" indent="-401827" lvl="1">
              <a:lnSpc>
                <a:spcPts val="7035"/>
              </a:lnSpc>
              <a:buFont typeface="Arial"/>
              <a:buChar char="•"/>
            </a:pPr>
            <a:r>
              <a:rPr lang="en-US" sz="3722">
                <a:solidFill>
                  <a:srgbClr val="000000"/>
                </a:solidFill>
                <a:latin typeface="Montserrat"/>
              </a:rPr>
              <a:t>nồng độ khí gas trên 20% bật quạt bếp, dưới 5% thì tắt bếp.</a:t>
            </a:r>
          </a:p>
          <a:p>
            <a:pPr marL="803654" indent="-401827" lvl="1">
              <a:lnSpc>
                <a:spcPts val="7035"/>
              </a:lnSpc>
              <a:buFont typeface="Arial"/>
              <a:buChar char="•"/>
            </a:pPr>
            <a:r>
              <a:rPr lang="en-US" sz="3722">
                <a:solidFill>
                  <a:srgbClr val="000000"/>
                </a:solidFill>
                <a:latin typeface="Montserrat"/>
              </a:rPr>
              <a:t>Bấm 1 trong 4 nút đk thiết bị, chế độ chuyển sang manual </a:t>
            </a:r>
          </a:p>
          <a:p>
            <a:pPr marL="803654" indent="-401827" lvl="1">
              <a:lnSpc>
                <a:spcPts val="7035"/>
              </a:lnSpc>
              <a:buFont typeface="Arial"/>
              <a:buChar char="•"/>
            </a:pPr>
            <a:r>
              <a:rPr lang="en-US" sz="3722">
                <a:solidFill>
                  <a:srgbClr val="000000"/>
                </a:solidFill>
                <a:latin typeface="Montserrat"/>
              </a:rPr>
              <a:t>Bấm nút 35, chuyển sang chế độ auto</a:t>
            </a:r>
          </a:p>
          <a:p>
            <a:pPr marL="803654" indent="-401827" lvl="1">
              <a:lnSpc>
                <a:spcPts val="7035"/>
              </a:lnSpc>
              <a:buFont typeface="Arial"/>
              <a:buChar char="•"/>
            </a:pPr>
            <a:r>
              <a:rPr lang="en-US" sz="3722">
                <a:solidFill>
                  <a:srgbClr val="000000"/>
                </a:solidFill>
                <a:latin typeface="Montserrat"/>
              </a:rPr>
              <a:t>điều khiển thiết bị thông qua MQTT</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4820945" y="6573245"/>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4878088" y="-5213163"/>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4" id="4"/>
          <p:cNvSpPr/>
          <p:nvPr/>
        </p:nvSpPr>
        <p:spPr>
          <a:xfrm flipH="false" flipV="false" rot="0">
            <a:off x="6012945" y="2279098"/>
            <a:ext cx="7060729" cy="6490804"/>
          </a:xfrm>
          <a:custGeom>
            <a:avLst/>
            <a:gdLst/>
            <a:ahLst/>
            <a:cxnLst/>
            <a:rect r="r" b="b" t="t" l="l"/>
            <a:pathLst>
              <a:path h="6490804" w="7060729">
                <a:moveTo>
                  <a:pt x="0" y="0"/>
                </a:moveTo>
                <a:lnTo>
                  <a:pt x="7060729" y="0"/>
                </a:lnTo>
                <a:lnTo>
                  <a:pt x="7060729" y="6490804"/>
                </a:lnTo>
                <a:lnTo>
                  <a:pt x="0" y="6490804"/>
                </a:lnTo>
                <a:lnTo>
                  <a:pt x="0" y="0"/>
                </a:lnTo>
                <a:close/>
              </a:path>
            </a:pathLst>
          </a:custGeom>
          <a:blipFill>
            <a:blip r:embed="rId3"/>
            <a:stretch>
              <a:fillRect l="0" t="0" r="0" b="0"/>
            </a:stretch>
          </a:blipFill>
        </p:spPr>
      </p:sp>
      <p:sp>
        <p:nvSpPr>
          <p:cNvPr name="TextBox 5" id="5"/>
          <p:cNvSpPr txBox="true"/>
          <p:nvPr/>
        </p:nvSpPr>
        <p:spPr>
          <a:xfrm rot="0">
            <a:off x="7098406" y="1509844"/>
            <a:ext cx="11672021" cy="476250"/>
          </a:xfrm>
          <a:prstGeom prst="rect">
            <a:avLst/>
          </a:prstGeom>
        </p:spPr>
        <p:txBody>
          <a:bodyPr anchor="t" rtlCol="false" tIns="0" lIns="0" bIns="0" rIns="0">
            <a:spAutoFit/>
          </a:bodyPr>
          <a:lstStyle/>
          <a:p>
            <a:pPr>
              <a:lnSpc>
                <a:spcPts val="3719"/>
              </a:lnSpc>
            </a:pPr>
            <a:r>
              <a:rPr lang="en-US" sz="3099">
                <a:solidFill>
                  <a:srgbClr val="101010"/>
                </a:solidFill>
                <a:latin typeface="Montserrat Bold"/>
              </a:rPr>
              <a:t>Khối Vi điều khiển ESP32</a:t>
            </a:r>
          </a:p>
        </p:txBody>
      </p:sp>
      <p:sp>
        <p:nvSpPr>
          <p:cNvPr name="TextBox 6" id="6"/>
          <p:cNvSpPr txBox="true"/>
          <p:nvPr/>
        </p:nvSpPr>
        <p:spPr>
          <a:xfrm rot="0">
            <a:off x="6977799" y="719138"/>
            <a:ext cx="11672021" cy="619125"/>
          </a:xfrm>
          <a:prstGeom prst="rect">
            <a:avLst/>
          </a:prstGeom>
        </p:spPr>
        <p:txBody>
          <a:bodyPr anchor="t" rtlCol="false" tIns="0" lIns="0" bIns="0" rIns="0">
            <a:spAutoFit/>
          </a:bodyPr>
          <a:lstStyle/>
          <a:p>
            <a:pPr>
              <a:lnSpc>
                <a:spcPts val="4920"/>
              </a:lnSpc>
            </a:pPr>
            <a:r>
              <a:rPr lang="en-US" sz="4100">
                <a:solidFill>
                  <a:srgbClr val="47C5FB"/>
                </a:solidFill>
                <a:latin typeface="Montserrat Bold"/>
              </a:rPr>
              <a:t>Sơ đồ khối nguyên lí</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0000"/>
          </a:blip>
          <a:srcRect l="0" t="0" r="0" b="0"/>
          <a:stretch>
            <a:fillRect/>
          </a:stretch>
        </p:blipFill>
        <p:spPr>
          <a:xfrm flipH="false" flipV="false" rot="0">
            <a:off x="1702021" y="1009563"/>
            <a:ext cx="782889" cy="921046"/>
          </a:xfrm>
          <a:prstGeom prst="rect">
            <a:avLst/>
          </a:prstGeom>
        </p:spPr>
      </p:pic>
      <p:sp>
        <p:nvSpPr>
          <p:cNvPr name="TextBox 3" id="3"/>
          <p:cNvSpPr txBox="true"/>
          <p:nvPr/>
        </p:nvSpPr>
        <p:spPr>
          <a:xfrm rot="0">
            <a:off x="2713638" y="1206034"/>
            <a:ext cx="8525731" cy="704731"/>
          </a:xfrm>
          <a:prstGeom prst="rect">
            <a:avLst/>
          </a:prstGeom>
        </p:spPr>
        <p:txBody>
          <a:bodyPr anchor="t" rtlCol="false" tIns="0" lIns="0" bIns="0" rIns="0">
            <a:spAutoFit/>
          </a:bodyPr>
          <a:lstStyle/>
          <a:p>
            <a:pPr algn="l" marL="0" indent="0" lvl="0">
              <a:lnSpc>
                <a:spcPts val="5601"/>
              </a:lnSpc>
              <a:spcBef>
                <a:spcPct val="0"/>
              </a:spcBef>
            </a:pPr>
            <a:r>
              <a:rPr lang="en-US" sz="4668">
                <a:solidFill>
                  <a:srgbClr val="048AFF"/>
                </a:solidFill>
                <a:latin typeface="Montserrat Bold"/>
              </a:rPr>
              <a:t>Nội dung</a:t>
            </a:r>
          </a:p>
        </p:txBody>
      </p:sp>
      <p:sp>
        <p:nvSpPr>
          <p:cNvPr name="TextBox 4" id="4"/>
          <p:cNvSpPr txBox="true"/>
          <p:nvPr/>
        </p:nvSpPr>
        <p:spPr>
          <a:xfrm rot="0">
            <a:off x="2201948" y="2772268"/>
            <a:ext cx="4476274" cy="629921"/>
          </a:xfrm>
          <a:prstGeom prst="rect">
            <a:avLst/>
          </a:prstGeom>
        </p:spPr>
        <p:txBody>
          <a:bodyPr anchor="t" rtlCol="false" tIns="0" lIns="0" bIns="0" rIns="0">
            <a:spAutoFit/>
          </a:bodyPr>
          <a:lstStyle/>
          <a:p>
            <a:pPr algn="ctr">
              <a:lnSpc>
                <a:spcPts val="5179"/>
              </a:lnSpc>
              <a:spcBef>
                <a:spcPct val="0"/>
              </a:spcBef>
            </a:pPr>
            <a:r>
              <a:rPr lang="en-US" sz="3699">
                <a:solidFill>
                  <a:srgbClr val="048AFF"/>
                </a:solidFill>
                <a:latin typeface="Montserrat Bold"/>
              </a:rPr>
              <a:t>1.Tổng quan đề tài</a:t>
            </a:r>
          </a:p>
        </p:txBody>
      </p:sp>
      <p:sp>
        <p:nvSpPr>
          <p:cNvPr name="TextBox 5" id="5"/>
          <p:cNvSpPr txBox="true"/>
          <p:nvPr/>
        </p:nvSpPr>
        <p:spPr>
          <a:xfrm rot="0">
            <a:off x="2201948" y="6265854"/>
            <a:ext cx="6371153" cy="629921"/>
          </a:xfrm>
          <a:prstGeom prst="rect">
            <a:avLst/>
          </a:prstGeom>
        </p:spPr>
        <p:txBody>
          <a:bodyPr anchor="t" rtlCol="false" tIns="0" lIns="0" bIns="0" rIns="0">
            <a:spAutoFit/>
          </a:bodyPr>
          <a:lstStyle/>
          <a:p>
            <a:pPr algn="ctr">
              <a:lnSpc>
                <a:spcPts val="5179"/>
              </a:lnSpc>
              <a:spcBef>
                <a:spcPct val="0"/>
              </a:spcBef>
            </a:pPr>
            <a:r>
              <a:rPr lang="en-US" sz="3699">
                <a:solidFill>
                  <a:srgbClr val="048AFF"/>
                </a:solidFill>
                <a:latin typeface="Montserrat Bold"/>
              </a:rPr>
              <a:t>2.Các tài nguyên sử dụng </a:t>
            </a:r>
          </a:p>
        </p:txBody>
      </p:sp>
      <p:sp>
        <p:nvSpPr>
          <p:cNvPr name="TextBox 6" id="6"/>
          <p:cNvSpPr txBox="true"/>
          <p:nvPr/>
        </p:nvSpPr>
        <p:spPr>
          <a:xfrm rot="0">
            <a:off x="9842907" y="2772268"/>
            <a:ext cx="4908113" cy="629921"/>
          </a:xfrm>
          <a:prstGeom prst="rect">
            <a:avLst/>
          </a:prstGeom>
        </p:spPr>
        <p:txBody>
          <a:bodyPr anchor="t" rtlCol="false" tIns="0" lIns="0" bIns="0" rIns="0">
            <a:spAutoFit/>
          </a:bodyPr>
          <a:lstStyle/>
          <a:p>
            <a:pPr algn="ctr">
              <a:lnSpc>
                <a:spcPts val="5179"/>
              </a:lnSpc>
              <a:spcBef>
                <a:spcPct val="0"/>
              </a:spcBef>
            </a:pPr>
            <a:r>
              <a:rPr lang="en-US" sz="3699">
                <a:solidFill>
                  <a:srgbClr val="048AFF"/>
                </a:solidFill>
                <a:latin typeface="Montserrat Bold"/>
              </a:rPr>
              <a:t>3.Thiết kế hệ thống </a:t>
            </a:r>
          </a:p>
        </p:txBody>
      </p:sp>
      <p:sp>
        <p:nvSpPr>
          <p:cNvPr name="TextBox 7" id="7"/>
          <p:cNvSpPr txBox="true"/>
          <p:nvPr/>
        </p:nvSpPr>
        <p:spPr>
          <a:xfrm rot="0">
            <a:off x="2640669" y="3718628"/>
            <a:ext cx="3283903" cy="530860"/>
          </a:xfrm>
          <a:prstGeom prst="rect">
            <a:avLst/>
          </a:prstGeom>
        </p:spPr>
        <p:txBody>
          <a:bodyPr anchor="t" rtlCol="false" tIns="0" lIns="0" bIns="0" rIns="0">
            <a:spAutoFit/>
          </a:bodyPr>
          <a:lstStyle/>
          <a:p>
            <a:pPr algn="ctr">
              <a:lnSpc>
                <a:spcPts val="4339"/>
              </a:lnSpc>
              <a:spcBef>
                <a:spcPct val="0"/>
              </a:spcBef>
            </a:pPr>
            <a:r>
              <a:rPr lang="en-US" sz="3099">
                <a:solidFill>
                  <a:srgbClr val="101010"/>
                </a:solidFill>
                <a:latin typeface="Montserrat"/>
              </a:rPr>
              <a:t>1.1 Khái niệm IoT </a:t>
            </a:r>
          </a:p>
        </p:txBody>
      </p:sp>
      <p:sp>
        <p:nvSpPr>
          <p:cNvPr name="TextBox 8" id="8"/>
          <p:cNvSpPr txBox="true"/>
          <p:nvPr/>
        </p:nvSpPr>
        <p:spPr>
          <a:xfrm rot="0">
            <a:off x="2613582" y="4373313"/>
            <a:ext cx="5206722" cy="530860"/>
          </a:xfrm>
          <a:prstGeom prst="rect">
            <a:avLst/>
          </a:prstGeom>
        </p:spPr>
        <p:txBody>
          <a:bodyPr anchor="t" rtlCol="false" tIns="0" lIns="0" bIns="0" rIns="0">
            <a:spAutoFit/>
          </a:bodyPr>
          <a:lstStyle/>
          <a:p>
            <a:pPr algn="ctr">
              <a:lnSpc>
                <a:spcPts val="4339"/>
              </a:lnSpc>
              <a:spcBef>
                <a:spcPct val="0"/>
              </a:spcBef>
            </a:pPr>
            <a:r>
              <a:rPr lang="en-US" sz="3099">
                <a:solidFill>
                  <a:srgbClr val="101010"/>
                </a:solidFill>
                <a:latin typeface="Montserrat"/>
              </a:rPr>
              <a:t>1.2  Khái niệm smart home</a:t>
            </a:r>
          </a:p>
        </p:txBody>
      </p:sp>
      <p:sp>
        <p:nvSpPr>
          <p:cNvPr name="TextBox 9" id="9"/>
          <p:cNvSpPr txBox="true"/>
          <p:nvPr/>
        </p:nvSpPr>
        <p:spPr>
          <a:xfrm rot="0">
            <a:off x="2628346" y="7219625"/>
            <a:ext cx="2896905" cy="530860"/>
          </a:xfrm>
          <a:prstGeom prst="rect">
            <a:avLst/>
          </a:prstGeom>
        </p:spPr>
        <p:txBody>
          <a:bodyPr anchor="t" rtlCol="false" tIns="0" lIns="0" bIns="0" rIns="0">
            <a:spAutoFit/>
          </a:bodyPr>
          <a:lstStyle/>
          <a:p>
            <a:pPr algn="ctr">
              <a:lnSpc>
                <a:spcPts val="4339"/>
              </a:lnSpc>
              <a:spcBef>
                <a:spcPct val="0"/>
              </a:spcBef>
            </a:pPr>
            <a:r>
              <a:rPr lang="en-US" sz="3099">
                <a:solidFill>
                  <a:srgbClr val="101010"/>
                </a:solidFill>
                <a:latin typeface="Montserrat"/>
              </a:rPr>
              <a:t>2.1 Phần cứng</a:t>
            </a:r>
          </a:p>
        </p:txBody>
      </p:sp>
      <p:sp>
        <p:nvSpPr>
          <p:cNvPr name="TextBox 10" id="10"/>
          <p:cNvSpPr txBox="true"/>
          <p:nvPr/>
        </p:nvSpPr>
        <p:spPr>
          <a:xfrm rot="0">
            <a:off x="2640669" y="7931460"/>
            <a:ext cx="2698217" cy="530860"/>
          </a:xfrm>
          <a:prstGeom prst="rect">
            <a:avLst/>
          </a:prstGeom>
        </p:spPr>
        <p:txBody>
          <a:bodyPr anchor="t" rtlCol="false" tIns="0" lIns="0" bIns="0" rIns="0">
            <a:spAutoFit/>
          </a:bodyPr>
          <a:lstStyle/>
          <a:p>
            <a:pPr algn="ctr">
              <a:lnSpc>
                <a:spcPts val="4339"/>
              </a:lnSpc>
              <a:spcBef>
                <a:spcPct val="0"/>
              </a:spcBef>
            </a:pPr>
            <a:r>
              <a:rPr lang="en-US" sz="3099">
                <a:solidFill>
                  <a:srgbClr val="101010"/>
                </a:solidFill>
                <a:latin typeface="Montserrat"/>
              </a:rPr>
              <a:t>2.2 Giao thức</a:t>
            </a:r>
          </a:p>
        </p:txBody>
      </p:sp>
      <p:sp>
        <p:nvSpPr>
          <p:cNvPr name="TextBox 11" id="11"/>
          <p:cNvSpPr txBox="true"/>
          <p:nvPr/>
        </p:nvSpPr>
        <p:spPr>
          <a:xfrm rot="0">
            <a:off x="2528291" y="8585824"/>
            <a:ext cx="4838666" cy="530860"/>
          </a:xfrm>
          <a:prstGeom prst="rect">
            <a:avLst/>
          </a:prstGeom>
        </p:spPr>
        <p:txBody>
          <a:bodyPr anchor="t" rtlCol="false" tIns="0" lIns="0" bIns="0" rIns="0">
            <a:spAutoFit/>
          </a:bodyPr>
          <a:lstStyle/>
          <a:p>
            <a:pPr algn="ctr">
              <a:lnSpc>
                <a:spcPts val="4339"/>
              </a:lnSpc>
              <a:spcBef>
                <a:spcPct val="0"/>
              </a:spcBef>
            </a:pPr>
            <a:r>
              <a:rPr lang="en-US" sz="3099">
                <a:solidFill>
                  <a:srgbClr val="101010"/>
                </a:solidFill>
                <a:latin typeface="Montserrat"/>
              </a:rPr>
              <a:t>2.3  Các công cụ hỗ trợ </a:t>
            </a:r>
          </a:p>
        </p:txBody>
      </p:sp>
      <p:sp>
        <p:nvSpPr>
          <p:cNvPr name="TextBox 12" id="12"/>
          <p:cNvSpPr txBox="true"/>
          <p:nvPr/>
        </p:nvSpPr>
        <p:spPr>
          <a:xfrm rot="0">
            <a:off x="10199308" y="3614806"/>
            <a:ext cx="4937760" cy="530860"/>
          </a:xfrm>
          <a:prstGeom prst="rect">
            <a:avLst/>
          </a:prstGeom>
        </p:spPr>
        <p:txBody>
          <a:bodyPr anchor="t" rtlCol="false" tIns="0" lIns="0" bIns="0" rIns="0">
            <a:spAutoFit/>
          </a:bodyPr>
          <a:lstStyle/>
          <a:p>
            <a:pPr algn="ctr">
              <a:lnSpc>
                <a:spcPts val="4339"/>
              </a:lnSpc>
              <a:spcBef>
                <a:spcPct val="0"/>
              </a:spcBef>
            </a:pPr>
            <a:r>
              <a:rPr lang="en-US" sz="3099">
                <a:solidFill>
                  <a:srgbClr val="101010"/>
                </a:solidFill>
                <a:latin typeface="Montserrat"/>
              </a:rPr>
              <a:t>3.1  Sơ đồ khối chức năng</a:t>
            </a:r>
          </a:p>
        </p:txBody>
      </p:sp>
      <p:sp>
        <p:nvSpPr>
          <p:cNvPr name="TextBox 13" id="13"/>
          <p:cNvSpPr txBox="true"/>
          <p:nvPr/>
        </p:nvSpPr>
        <p:spPr>
          <a:xfrm rot="0">
            <a:off x="10199308" y="4226152"/>
            <a:ext cx="6163270" cy="530860"/>
          </a:xfrm>
          <a:prstGeom prst="rect">
            <a:avLst/>
          </a:prstGeom>
        </p:spPr>
        <p:txBody>
          <a:bodyPr anchor="t" rtlCol="false" tIns="0" lIns="0" bIns="0" rIns="0">
            <a:spAutoFit/>
          </a:bodyPr>
          <a:lstStyle/>
          <a:p>
            <a:pPr algn="ctr">
              <a:lnSpc>
                <a:spcPts val="4339"/>
              </a:lnSpc>
              <a:spcBef>
                <a:spcPct val="0"/>
              </a:spcBef>
            </a:pPr>
            <a:r>
              <a:rPr lang="en-US" sz="3099">
                <a:solidFill>
                  <a:srgbClr val="101010"/>
                </a:solidFill>
                <a:latin typeface="Montserrat"/>
              </a:rPr>
              <a:t>3.2 Sơ đồ khối nguyên lí + Mạch</a:t>
            </a:r>
          </a:p>
        </p:txBody>
      </p:sp>
      <p:sp>
        <p:nvSpPr>
          <p:cNvPr name="TextBox 14" id="14"/>
          <p:cNvSpPr txBox="true"/>
          <p:nvPr/>
        </p:nvSpPr>
        <p:spPr>
          <a:xfrm rot="0">
            <a:off x="10250169" y="4837498"/>
            <a:ext cx="4090868" cy="530860"/>
          </a:xfrm>
          <a:prstGeom prst="rect">
            <a:avLst/>
          </a:prstGeom>
        </p:spPr>
        <p:txBody>
          <a:bodyPr anchor="t" rtlCol="false" tIns="0" lIns="0" bIns="0" rIns="0">
            <a:spAutoFit/>
          </a:bodyPr>
          <a:lstStyle/>
          <a:p>
            <a:pPr algn="ctr">
              <a:lnSpc>
                <a:spcPts val="4339"/>
              </a:lnSpc>
              <a:spcBef>
                <a:spcPct val="0"/>
              </a:spcBef>
            </a:pPr>
            <a:r>
              <a:rPr lang="en-US" sz="3099">
                <a:solidFill>
                  <a:srgbClr val="101010"/>
                </a:solidFill>
                <a:latin typeface="Montserrat"/>
              </a:rPr>
              <a:t>3.3 Mô hình thực tế   </a:t>
            </a:r>
          </a:p>
        </p:txBody>
      </p:sp>
      <p:sp>
        <p:nvSpPr>
          <p:cNvPr name="Freeform 15" id="15"/>
          <p:cNvSpPr/>
          <p:nvPr/>
        </p:nvSpPr>
        <p:spPr>
          <a:xfrm flipH="false" flipV="false" rot="-1898322">
            <a:off x="15033917" y="6277509"/>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3"/>
            <a:stretch>
              <a:fillRect l="0" t="0" r="0" b="0"/>
            </a:stretch>
          </a:blipFill>
        </p:spPr>
      </p:sp>
      <p:sp>
        <p:nvSpPr>
          <p:cNvPr name="TextBox 16" id="16"/>
          <p:cNvSpPr txBox="true"/>
          <p:nvPr/>
        </p:nvSpPr>
        <p:spPr>
          <a:xfrm rot="0">
            <a:off x="2640669" y="5011094"/>
            <a:ext cx="5531073" cy="1073785"/>
          </a:xfrm>
          <a:prstGeom prst="rect">
            <a:avLst/>
          </a:prstGeom>
        </p:spPr>
        <p:txBody>
          <a:bodyPr anchor="t" rtlCol="false" tIns="0" lIns="0" bIns="0" rIns="0">
            <a:spAutoFit/>
          </a:bodyPr>
          <a:lstStyle/>
          <a:p>
            <a:pPr algn="ctr">
              <a:lnSpc>
                <a:spcPts val="4339"/>
              </a:lnSpc>
              <a:spcBef>
                <a:spcPct val="0"/>
              </a:spcBef>
            </a:pPr>
            <a:r>
              <a:rPr lang="en-US" sz="3099">
                <a:solidFill>
                  <a:srgbClr val="101010"/>
                </a:solidFill>
                <a:latin typeface="Montserrat"/>
              </a:rPr>
              <a:t>1.3  Nguyên lí hoạt động của hệ thống IoT</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4820945" y="6573245"/>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4878088" y="-5213163"/>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4" id="4"/>
          <p:cNvSpPr/>
          <p:nvPr/>
        </p:nvSpPr>
        <p:spPr>
          <a:xfrm flipH="false" flipV="false" rot="0">
            <a:off x="4091294" y="2875151"/>
            <a:ext cx="10543638" cy="5089245"/>
          </a:xfrm>
          <a:custGeom>
            <a:avLst/>
            <a:gdLst/>
            <a:ahLst/>
            <a:cxnLst/>
            <a:rect r="r" b="b" t="t" l="l"/>
            <a:pathLst>
              <a:path h="5089245" w="10543638">
                <a:moveTo>
                  <a:pt x="0" y="0"/>
                </a:moveTo>
                <a:lnTo>
                  <a:pt x="10543638" y="0"/>
                </a:lnTo>
                <a:lnTo>
                  <a:pt x="10543638" y="5089245"/>
                </a:lnTo>
                <a:lnTo>
                  <a:pt x="0" y="5089245"/>
                </a:lnTo>
                <a:lnTo>
                  <a:pt x="0" y="0"/>
                </a:lnTo>
                <a:close/>
              </a:path>
            </a:pathLst>
          </a:custGeom>
          <a:blipFill>
            <a:blip r:embed="rId3"/>
            <a:stretch>
              <a:fillRect l="0" t="0" r="0" b="0"/>
            </a:stretch>
          </a:blipFill>
        </p:spPr>
      </p:sp>
      <p:sp>
        <p:nvSpPr>
          <p:cNvPr name="TextBox 5" id="5"/>
          <p:cNvSpPr txBox="true"/>
          <p:nvPr/>
        </p:nvSpPr>
        <p:spPr>
          <a:xfrm rot="0">
            <a:off x="6897395" y="2122402"/>
            <a:ext cx="11672021" cy="514350"/>
          </a:xfrm>
          <a:prstGeom prst="rect">
            <a:avLst/>
          </a:prstGeom>
        </p:spPr>
        <p:txBody>
          <a:bodyPr anchor="t" rtlCol="false" tIns="0" lIns="0" bIns="0" rIns="0">
            <a:spAutoFit/>
          </a:bodyPr>
          <a:lstStyle/>
          <a:p>
            <a:pPr>
              <a:lnSpc>
                <a:spcPts val="4079"/>
              </a:lnSpc>
            </a:pPr>
            <a:r>
              <a:rPr lang="en-US" sz="3399">
                <a:solidFill>
                  <a:srgbClr val="000000"/>
                </a:solidFill>
                <a:latin typeface="Montserrat Bold"/>
              </a:rPr>
              <a:t>Khối nguồn hệ thống</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4820945" y="6573245"/>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4878088" y="-5213163"/>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4" id="4"/>
          <p:cNvSpPr/>
          <p:nvPr/>
        </p:nvSpPr>
        <p:spPr>
          <a:xfrm flipH="false" flipV="false" rot="0">
            <a:off x="3890218" y="2168663"/>
            <a:ext cx="10159552" cy="5949674"/>
          </a:xfrm>
          <a:custGeom>
            <a:avLst/>
            <a:gdLst/>
            <a:ahLst/>
            <a:cxnLst/>
            <a:rect r="r" b="b" t="t" l="l"/>
            <a:pathLst>
              <a:path h="5949674" w="10159552">
                <a:moveTo>
                  <a:pt x="0" y="0"/>
                </a:moveTo>
                <a:lnTo>
                  <a:pt x="10159552" y="0"/>
                </a:lnTo>
                <a:lnTo>
                  <a:pt x="10159552" y="5949674"/>
                </a:lnTo>
                <a:lnTo>
                  <a:pt x="0" y="5949674"/>
                </a:lnTo>
                <a:lnTo>
                  <a:pt x="0" y="0"/>
                </a:lnTo>
                <a:close/>
              </a:path>
            </a:pathLst>
          </a:custGeom>
          <a:blipFill>
            <a:blip r:embed="rId3"/>
            <a:stretch>
              <a:fillRect l="0" t="0" r="0" b="0"/>
            </a:stretch>
          </a:blipFill>
        </p:spPr>
      </p:sp>
      <p:sp>
        <p:nvSpPr>
          <p:cNvPr name="TextBox 5" id="5"/>
          <p:cNvSpPr txBox="true"/>
          <p:nvPr/>
        </p:nvSpPr>
        <p:spPr>
          <a:xfrm rot="0">
            <a:off x="7082404" y="1370419"/>
            <a:ext cx="11672021" cy="590550"/>
          </a:xfrm>
          <a:prstGeom prst="rect">
            <a:avLst/>
          </a:prstGeom>
        </p:spPr>
        <p:txBody>
          <a:bodyPr anchor="t" rtlCol="false" tIns="0" lIns="0" bIns="0" rIns="0">
            <a:spAutoFit/>
          </a:bodyPr>
          <a:lstStyle/>
          <a:p>
            <a:pPr>
              <a:lnSpc>
                <a:spcPts val="4679"/>
              </a:lnSpc>
            </a:pPr>
            <a:r>
              <a:rPr lang="en-US" sz="3899">
                <a:solidFill>
                  <a:srgbClr val="101010"/>
                </a:solidFill>
                <a:latin typeface="Montserrat Bold"/>
              </a:rPr>
              <a:t>Khối cảm biến</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4820945" y="6573245"/>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3" id="3"/>
          <p:cNvSpPr/>
          <p:nvPr/>
        </p:nvSpPr>
        <p:spPr>
          <a:xfrm flipH="false" flipV="false" rot="-1898322">
            <a:off x="-4878088" y="-5213163"/>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2"/>
            <a:stretch>
              <a:fillRect l="0" t="0" r="0" b="0"/>
            </a:stretch>
          </a:blipFill>
        </p:spPr>
      </p:sp>
      <p:sp>
        <p:nvSpPr>
          <p:cNvPr name="Freeform 4" id="4"/>
          <p:cNvSpPr/>
          <p:nvPr/>
        </p:nvSpPr>
        <p:spPr>
          <a:xfrm flipH="false" flipV="false" rot="0">
            <a:off x="4227468" y="1919819"/>
            <a:ext cx="9295410" cy="7338481"/>
          </a:xfrm>
          <a:custGeom>
            <a:avLst/>
            <a:gdLst/>
            <a:ahLst/>
            <a:cxnLst/>
            <a:rect r="r" b="b" t="t" l="l"/>
            <a:pathLst>
              <a:path h="7338481" w="9295410">
                <a:moveTo>
                  <a:pt x="0" y="0"/>
                </a:moveTo>
                <a:lnTo>
                  <a:pt x="9295410" y="0"/>
                </a:lnTo>
                <a:lnTo>
                  <a:pt x="9295410" y="7338481"/>
                </a:lnTo>
                <a:lnTo>
                  <a:pt x="0" y="7338481"/>
                </a:lnTo>
                <a:lnTo>
                  <a:pt x="0" y="0"/>
                </a:lnTo>
                <a:close/>
              </a:path>
            </a:pathLst>
          </a:custGeom>
          <a:blipFill>
            <a:blip r:embed="rId3"/>
            <a:stretch>
              <a:fillRect l="0" t="0" r="0" b="0"/>
            </a:stretch>
          </a:blipFill>
        </p:spPr>
      </p:sp>
      <p:sp>
        <p:nvSpPr>
          <p:cNvPr name="TextBox 5" id="5"/>
          <p:cNvSpPr txBox="true"/>
          <p:nvPr/>
        </p:nvSpPr>
        <p:spPr>
          <a:xfrm rot="0">
            <a:off x="7499414" y="1028700"/>
            <a:ext cx="11672021" cy="619125"/>
          </a:xfrm>
          <a:prstGeom prst="rect">
            <a:avLst/>
          </a:prstGeom>
        </p:spPr>
        <p:txBody>
          <a:bodyPr anchor="t" rtlCol="false" tIns="0" lIns="0" bIns="0" rIns="0">
            <a:spAutoFit/>
          </a:bodyPr>
          <a:lstStyle/>
          <a:p>
            <a:pPr>
              <a:lnSpc>
                <a:spcPts val="4919"/>
              </a:lnSpc>
            </a:pPr>
            <a:r>
              <a:rPr lang="en-US" sz="4099">
                <a:solidFill>
                  <a:srgbClr val="101010"/>
                </a:solidFill>
                <a:latin typeface="Montserrat Bold"/>
              </a:rPr>
              <a:t>Khối Relay</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3000"/>
          </a:blip>
          <a:srcRect l="0" t="0" r="0" b="0"/>
          <a:stretch>
            <a:fillRect/>
          </a:stretch>
        </p:blipFill>
        <p:spPr>
          <a:xfrm flipH="false" flipV="false" rot="0">
            <a:off x="-272470" y="-5327685"/>
            <a:ext cx="18832941" cy="18832941"/>
          </a:xfrm>
          <a:prstGeom prst="rect">
            <a:avLst/>
          </a:prstGeom>
        </p:spPr>
      </p:pic>
      <p:sp>
        <p:nvSpPr>
          <p:cNvPr name="Freeform 3" id="3"/>
          <p:cNvSpPr/>
          <p:nvPr/>
        </p:nvSpPr>
        <p:spPr>
          <a:xfrm flipH="false" flipV="false" rot="-5400000">
            <a:off x="2530788" y="1548229"/>
            <a:ext cx="5547861" cy="7397148"/>
          </a:xfrm>
          <a:custGeom>
            <a:avLst/>
            <a:gdLst/>
            <a:ahLst/>
            <a:cxnLst/>
            <a:rect r="r" b="b" t="t" l="l"/>
            <a:pathLst>
              <a:path h="7397148" w="5547861">
                <a:moveTo>
                  <a:pt x="0" y="0"/>
                </a:moveTo>
                <a:lnTo>
                  <a:pt x="5547861" y="0"/>
                </a:lnTo>
                <a:lnTo>
                  <a:pt x="5547861" y="7397148"/>
                </a:lnTo>
                <a:lnTo>
                  <a:pt x="0" y="7397148"/>
                </a:lnTo>
                <a:lnTo>
                  <a:pt x="0" y="0"/>
                </a:lnTo>
                <a:close/>
              </a:path>
            </a:pathLst>
          </a:custGeom>
          <a:blipFill>
            <a:blip r:embed="rId3"/>
            <a:stretch>
              <a:fillRect l="0" t="0" r="0" b="0"/>
            </a:stretch>
          </a:blipFill>
        </p:spPr>
      </p:sp>
      <p:sp>
        <p:nvSpPr>
          <p:cNvPr name="Freeform 4" id="4"/>
          <p:cNvSpPr/>
          <p:nvPr/>
        </p:nvSpPr>
        <p:spPr>
          <a:xfrm flipH="false" flipV="false" rot="0">
            <a:off x="9699064" y="2472873"/>
            <a:ext cx="7560236" cy="5664060"/>
          </a:xfrm>
          <a:custGeom>
            <a:avLst/>
            <a:gdLst/>
            <a:ahLst/>
            <a:cxnLst/>
            <a:rect r="r" b="b" t="t" l="l"/>
            <a:pathLst>
              <a:path h="5664060" w="7560236">
                <a:moveTo>
                  <a:pt x="0" y="0"/>
                </a:moveTo>
                <a:lnTo>
                  <a:pt x="7560236" y="0"/>
                </a:lnTo>
                <a:lnTo>
                  <a:pt x="7560236" y="5664060"/>
                </a:lnTo>
                <a:lnTo>
                  <a:pt x="0" y="5664060"/>
                </a:lnTo>
                <a:lnTo>
                  <a:pt x="0" y="0"/>
                </a:lnTo>
                <a:close/>
              </a:path>
            </a:pathLst>
          </a:custGeom>
          <a:blipFill>
            <a:blip r:embed="rId4"/>
            <a:stretch>
              <a:fillRect l="0" t="0" r="0" b="0"/>
            </a:stretch>
          </a:blipFill>
        </p:spPr>
      </p:sp>
      <p:sp>
        <p:nvSpPr>
          <p:cNvPr name="TextBox 5" id="5"/>
          <p:cNvSpPr txBox="true"/>
          <p:nvPr/>
        </p:nvSpPr>
        <p:spPr>
          <a:xfrm rot="0">
            <a:off x="6897395" y="828610"/>
            <a:ext cx="11672021" cy="762000"/>
          </a:xfrm>
          <a:prstGeom prst="rect">
            <a:avLst/>
          </a:prstGeom>
        </p:spPr>
        <p:txBody>
          <a:bodyPr anchor="t" rtlCol="false" tIns="0" lIns="0" bIns="0" rIns="0">
            <a:spAutoFit/>
          </a:bodyPr>
          <a:lstStyle/>
          <a:p>
            <a:pPr>
              <a:lnSpc>
                <a:spcPts val="6000"/>
              </a:lnSpc>
            </a:pPr>
            <a:r>
              <a:rPr lang="en-US" sz="5000">
                <a:solidFill>
                  <a:srgbClr val="47C5FB"/>
                </a:solidFill>
                <a:latin typeface="Montserrat Bold"/>
              </a:rPr>
              <a:t>Mô hình thực tế</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rot="0">
            <a:off x="5180561" y="2777497"/>
            <a:ext cx="7425532" cy="4455319"/>
          </a:xfrm>
          <a:prstGeom prst="rect">
            <a:avLst/>
          </a:prstGeom>
        </p:spPr>
      </p:pic>
      <p:pic>
        <p:nvPicPr>
          <p:cNvPr name="Picture 3" id="3"/>
          <p:cNvPicPr>
            <a:picLocks noChangeAspect="true"/>
          </p:cNvPicPr>
          <p:nvPr/>
        </p:nvPicPr>
        <p:blipFill>
          <a:blip r:embed="rId3"/>
          <a:srcRect l="0" t="0" r="0" b="0"/>
          <a:stretch>
            <a:fillRect/>
          </a:stretch>
        </p:blipFill>
        <p:spPr>
          <a:xfrm flipH="false" flipV="false" rot="0">
            <a:off x="1894475" y="-2109197"/>
            <a:ext cx="13997705" cy="14505394"/>
          </a:xfrm>
          <a:prstGeom prst="rect">
            <a:avLst/>
          </a:prstGeom>
        </p:spPr>
      </p:pic>
      <p:pic>
        <p:nvPicPr>
          <p:cNvPr name="Picture 4" id="4"/>
          <p:cNvPicPr>
            <a:picLocks noChangeAspect="true"/>
          </p:cNvPicPr>
          <p:nvPr/>
        </p:nvPicPr>
        <p:blipFill>
          <a:blip r:embed="rId4"/>
          <a:srcRect l="0" t="0" r="0" b="0"/>
          <a:stretch>
            <a:fillRect/>
          </a:stretch>
        </p:blipFill>
        <p:spPr>
          <a:xfrm flipH="false" flipV="false" rot="0">
            <a:off x="5029200" y="1028700"/>
            <a:ext cx="8229600" cy="8229600"/>
          </a:xfrm>
          <a:prstGeom prst="rect">
            <a:avLst/>
          </a:prstGeom>
        </p:spPr>
      </p:pic>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0"/>
            <a:ext cx="18288000" cy="1874361"/>
            <a:chOff x="0" y="0"/>
            <a:chExt cx="9414331" cy="964887"/>
          </a:xfrm>
        </p:grpSpPr>
        <p:sp>
          <p:nvSpPr>
            <p:cNvPr name="Freeform 3" id="3"/>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9414331" cy="1002987"/>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5" id="5"/>
          <p:cNvSpPr/>
          <p:nvPr/>
        </p:nvSpPr>
        <p:spPr>
          <a:xfrm>
            <a:off x="9580335" y="4639024"/>
            <a:ext cx="0" cy="3843312"/>
          </a:xfrm>
          <a:prstGeom prst="line">
            <a:avLst/>
          </a:prstGeom>
          <a:ln cap="flat" w="38100">
            <a:solidFill>
              <a:srgbClr val="000000"/>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2130714" y="761179"/>
            <a:ext cx="2336110" cy="1938971"/>
          </a:xfrm>
          <a:prstGeom prst="rect">
            <a:avLst/>
          </a:prstGeom>
        </p:spPr>
      </p:pic>
      <p:pic>
        <p:nvPicPr>
          <p:cNvPr name="Picture 7" id="7"/>
          <p:cNvPicPr>
            <a:picLocks noChangeAspect="true"/>
          </p:cNvPicPr>
          <p:nvPr/>
        </p:nvPicPr>
        <p:blipFill>
          <a:blip r:embed="rId3">
            <a:alphaModFix amt="29000"/>
          </a:blip>
          <a:srcRect l="0" t="0" r="0" b="0"/>
          <a:stretch>
            <a:fillRect/>
          </a:stretch>
        </p:blipFill>
        <p:spPr>
          <a:xfrm flipH="false" flipV="false" rot="0">
            <a:off x="10398545" y="2564478"/>
            <a:ext cx="6693822" cy="6693822"/>
          </a:xfrm>
          <a:prstGeom prst="rect">
            <a:avLst/>
          </a:prstGeom>
        </p:spPr>
      </p:pic>
      <p:sp>
        <p:nvSpPr>
          <p:cNvPr name="Freeform 8" id="8"/>
          <p:cNvSpPr/>
          <p:nvPr/>
        </p:nvSpPr>
        <p:spPr>
          <a:xfrm flipH="false" flipV="false" rot="0">
            <a:off x="11817429" y="3983362"/>
            <a:ext cx="3856055" cy="3856055"/>
          </a:xfrm>
          <a:custGeom>
            <a:avLst/>
            <a:gdLst/>
            <a:ahLst/>
            <a:cxnLst/>
            <a:rect r="r" b="b" t="t" l="l"/>
            <a:pathLst>
              <a:path h="3856055" w="3856055">
                <a:moveTo>
                  <a:pt x="0" y="0"/>
                </a:moveTo>
                <a:lnTo>
                  <a:pt x="3856055" y="0"/>
                </a:lnTo>
                <a:lnTo>
                  <a:pt x="3856055" y="3856054"/>
                </a:lnTo>
                <a:lnTo>
                  <a:pt x="0" y="385605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9" id="9"/>
          <p:cNvSpPr txBox="true"/>
          <p:nvPr/>
        </p:nvSpPr>
        <p:spPr>
          <a:xfrm rot="0">
            <a:off x="1192642" y="2909326"/>
            <a:ext cx="8397219" cy="720967"/>
          </a:xfrm>
          <a:prstGeom prst="rect">
            <a:avLst/>
          </a:prstGeom>
        </p:spPr>
        <p:txBody>
          <a:bodyPr anchor="t" rtlCol="false" tIns="0" lIns="0" bIns="0" rIns="0">
            <a:spAutoFit/>
          </a:bodyPr>
          <a:lstStyle/>
          <a:p>
            <a:pPr algn="l" marL="0" indent="0" lvl="0">
              <a:lnSpc>
                <a:spcPts val="5936"/>
              </a:lnSpc>
              <a:spcBef>
                <a:spcPct val="0"/>
              </a:spcBef>
            </a:pPr>
            <a:r>
              <a:rPr lang="en-US" sz="4240">
                <a:solidFill>
                  <a:srgbClr val="47C5FB"/>
                </a:solidFill>
                <a:latin typeface="Montserrat Bold"/>
              </a:rPr>
              <a:t>1.1 Khái niệm IoT</a:t>
            </a:r>
          </a:p>
        </p:txBody>
      </p:sp>
      <p:sp>
        <p:nvSpPr>
          <p:cNvPr name="TextBox 10" id="10"/>
          <p:cNvSpPr txBox="true"/>
          <p:nvPr/>
        </p:nvSpPr>
        <p:spPr>
          <a:xfrm rot="0">
            <a:off x="1183117" y="3875905"/>
            <a:ext cx="7406602" cy="6252064"/>
          </a:xfrm>
          <a:prstGeom prst="rect">
            <a:avLst/>
          </a:prstGeom>
        </p:spPr>
        <p:txBody>
          <a:bodyPr anchor="t" rtlCol="false" tIns="0" lIns="0" bIns="0" rIns="0">
            <a:spAutoFit/>
          </a:bodyPr>
          <a:lstStyle/>
          <a:p>
            <a:pPr algn="just">
              <a:lnSpc>
                <a:spcPts val="7161"/>
              </a:lnSpc>
            </a:pPr>
            <a:r>
              <a:rPr lang="en-US" sz="3616">
                <a:solidFill>
                  <a:srgbClr val="101010"/>
                </a:solidFill>
                <a:latin typeface="Roboto Bold"/>
              </a:rPr>
              <a:t>Internet vạn vật (IoT) </a:t>
            </a:r>
            <a:r>
              <a:rPr lang="en-US" sz="3616">
                <a:solidFill>
                  <a:srgbClr val="101010"/>
                </a:solidFill>
                <a:latin typeface="Roboto"/>
              </a:rPr>
              <a:t>là hệ thống kết nối các đồ vật và thiết bị thông qua cảm biến, phần mềm và các công nghệ khác, cho phép các đồ vật và thiết bị thu thập và trao đổi dữ liệu với nhau </a:t>
            </a:r>
          </a:p>
          <a:p>
            <a:pPr algn="just" marL="0" indent="0" lvl="0">
              <a:lnSpc>
                <a:spcPts val="7161"/>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0" y="-176002"/>
            <a:ext cx="18288000" cy="1874361"/>
            <a:chOff x="0" y="0"/>
            <a:chExt cx="9414331" cy="964887"/>
          </a:xfrm>
        </p:grpSpPr>
        <p:sp>
          <p:nvSpPr>
            <p:cNvPr name="Freeform 3" id="3"/>
            <p:cNvSpPr/>
            <p:nvPr/>
          </p:nvSpPr>
          <p:spPr>
            <a:xfrm flipH="false" flipV="false" rot="0">
              <a:off x="0" y="0"/>
              <a:ext cx="9414331" cy="964887"/>
            </a:xfrm>
            <a:custGeom>
              <a:avLst/>
              <a:gdLst/>
              <a:ahLst/>
              <a:cxnLst/>
              <a:rect r="r" b="b" t="t" l="l"/>
              <a:pathLst>
                <a:path h="964887" w="9414331">
                  <a:moveTo>
                    <a:pt x="0" y="0"/>
                  </a:moveTo>
                  <a:lnTo>
                    <a:pt x="9414331" y="0"/>
                  </a:lnTo>
                  <a:lnTo>
                    <a:pt x="9414331" y="964887"/>
                  </a:lnTo>
                  <a:lnTo>
                    <a:pt x="0" y="964887"/>
                  </a:lnTo>
                  <a:close/>
                </a:path>
              </a:pathLst>
            </a:custGeom>
            <a:gradFill rotWithShape="true">
              <a:gsLst>
                <a:gs pos="0">
                  <a:srgbClr val="F600FE">
                    <a:alpha val="100000"/>
                  </a:srgbClr>
                </a:gs>
                <a:gs pos="25000">
                  <a:srgbClr val="C900FE">
                    <a:alpha val="100000"/>
                  </a:srgbClr>
                </a:gs>
                <a:gs pos="50000">
                  <a:srgbClr val="A136FF">
                    <a:alpha val="100000"/>
                  </a:srgbClr>
                </a:gs>
                <a:gs pos="75000">
                  <a:srgbClr val="5142F0">
                    <a:alpha val="100000"/>
                  </a:srgbClr>
                </a:gs>
                <a:gs pos="100000">
                  <a:srgbClr val="0033D9">
                    <a:alpha val="100000"/>
                  </a:srgbClr>
                </a:gs>
              </a:gsLst>
              <a:path path="circle">
                <a:fillToRect l="0" r="100000" t="0" b="100000"/>
              </a:path>
              <a:tileRect r="0" l="-100000" b="0" t="-100000"/>
            </a:gradFill>
          </p:spPr>
        </p:sp>
        <p:sp>
          <p:nvSpPr>
            <p:cNvPr name="TextBox 4" id="4"/>
            <p:cNvSpPr txBox="true"/>
            <p:nvPr/>
          </p:nvSpPr>
          <p:spPr>
            <a:xfrm>
              <a:off x="0" y="-38100"/>
              <a:ext cx="9414331" cy="1002987"/>
            </a:xfrm>
            <a:prstGeom prst="rect">
              <a:avLst/>
            </a:prstGeom>
          </p:spPr>
          <p:txBody>
            <a:bodyPr anchor="ctr" rtlCol="false" tIns="50800" lIns="50800" bIns="50800" rIns="50800"/>
            <a:lstStyle/>
            <a:p>
              <a:pPr algn="ctr">
                <a:lnSpc>
                  <a:spcPts val="2659"/>
                </a:lnSpc>
              </a:pPr>
            </a:p>
            <a:p>
              <a:pPr algn="ctr">
                <a:lnSpc>
                  <a:spcPts val="2659"/>
                </a:lnSpc>
                <a:spcBef>
                  <a:spcPct val="0"/>
                </a:spcBef>
              </a:pPr>
            </a:p>
          </p:txBody>
        </p:sp>
      </p:grpSp>
      <p:sp>
        <p:nvSpPr>
          <p:cNvPr name="AutoShape 5" id="5"/>
          <p:cNvSpPr/>
          <p:nvPr/>
        </p:nvSpPr>
        <p:spPr>
          <a:xfrm>
            <a:off x="9580335" y="4639024"/>
            <a:ext cx="0" cy="3843312"/>
          </a:xfrm>
          <a:prstGeom prst="line">
            <a:avLst/>
          </a:prstGeom>
          <a:ln cap="flat" w="38100">
            <a:solidFill>
              <a:srgbClr val="000000"/>
            </a:solidFill>
            <a:prstDash val="solid"/>
            <a:headEnd type="none" len="sm" w="sm"/>
            <a:tailEnd type="none" len="sm" w="sm"/>
          </a:ln>
        </p:spPr>
      </p:sp>
      <p:pic>
        <p:nvPicPr>
          <p:cNvPr name="Picture 6" id="6"/>
          <p:cNvPicPr>
            <a:picLocks noChangeAspect="true"/>
          </p:cNvPicPr>
          <p:nvPr/>
        </p:nvPicPr>
        <p:blipFill>
          <a:blip r:embed="rId2"/>
          <a:srcRect l="0" t="0" r="0" b="0"/>
          <a:stretch>
            <a:fillRect/>
          </a:stretch>
        </p:blipFill>
        <p:spPr>
          <a:xfrm flipH="false" flipV="false" rot="0">
            <a:off x="2130714" y="761179"/>
            <a:ext cx="2336110" cy="1938971"/>
          </a:xfrm>
          <a:prstGeom prst="rect">
            <a:avLst/>
          </a:prstGeom>
        </p:spPr>
      </p:pic>
      <p:pic>
        <p:nvPicPr>
          <p:cNvPr name="Picture 7" id="7"/>
          <p:cNvPicPr>
            <a:picLocks noChangeAspect="true"/>
          </p:cNvPicPr>
          <p:nvPr/>
        </p:nvPicPr>
        <p:blipFill>
          <a:blip r:embed="rId3">
            <a:alphaModFix amt="6000"/>
          </a:blip>
          <a:srcRect l="0" t="0" r="0" b="0"/>
          <a:stretch>
            <a:fillRect/>
          </a:stretch>
        </p:blipFill>
        <p:spPr>
          <a:xfrm flipH="false" flipV="false" rot="0">
            <a:off x="0" y="1403177"/>
            <a:ext cx="10850017" cy="10850017"/>
          </a:xfrm>
          <a:prstGeom prst="rect">
            <a:avLst/>
          </a:prstGeom>
        </p:spPr>
      </p:pic>
      <p:sp>
        <p:nvSpPr>
          <p:cNvPr name="Freeform 8" id="8"/>
          <p:cNvSpPr/>
          <p:nvPr/>
        </p:nvSpPr>
        <p:spPr>
          <a:xfrm flipH="false" flipV="false" rot="0">
            <a:off x="10228729" y="2730533"/>
            <a:ext cx="7348197" cy="6527767"/>
          </a:xfrm>
          <a:custGeom>
            <a:avLst/>
            <a:gdLst/>
            <a:ahLst/>
            <a:cxnLst/>
            <a:rect r="r" b="b" t="t" l="l"/>
            <a:pathLst>
              <a:path h="6527767" w="7348197">
                <a:moveTo>
                  <a:pt x="0" y="0"/>
                </a:moveTo>
                <a:lnTo>
                  <a:pt x="7348197" y="0"/>
                </a:lnTo>
                <a:lnTo>
                  <a:pt x="7348197" y="6527767"/>
                </a:lnTo>
                <a:lnTo>
                  <a:pt x="0" y="6527767"/>
                </a:lnTo>
                <a:lnTo>
                  <a:pt x="0" y="0"/>
                </a:lnTo>
                <a:close/>
              </a:path>
            </a:pathLst>
          </a:custGeom>
          <a:blipFill>
            <a:blip r:embed="rId4"/>
            <a:stretch>
              <a:fillRect l="0" t="0" r="0" b="0"/>
            </a:stretch>
          </a:blipFill>
        </p:spPr>
      </p:sp>
      <p:sp>
        <p:nvSpPr>
          <p:cNvPr name="TextBox 9" id="9"/>
          <p:cNvSpPr txBox="true"/>
          <p:nvPr/>
        </p:nvSpPr>
        <p:spPr>
          <a:xfrm rot="0">
            <a:off x="1192642" y="2909326"/>
            <a:ext cx="8397219" cy="720967"/>
          </a:xfrm>
          <a:prstGeom prst="rect">
            <a:avLst/>
          </a:prstGeom>
        </p:spPr>
        <p:txBody>
          <a:bodyPr anchor="t" rtlCol="false" tIns="0" lIns="0" bIns="0" rIns="0">
            <a:spAutoFit/>
          </a:bodyPr>
          <a:lstStyle/>
          <a:p>
            <a:pPr algn="l" marL="0" indent="0" lvl="0">
              <a:lnSpc>
                <a:spcPts val="5936"/>
              </a:lnSpc>
              <a:spcBef>
                <a:spcPct val="0"/>
              </a:spcBef>
            </a:pPr>
            <a:r>
              <a:rPr lang="en-US" sz="4240">
                <a:solidFill>
                  <a:srgbClr val="47C5FB"/>
                </a:solidFill>
                <a:latin typeface="Montserrat Bold"/>
              </a:rPr>
              <a:t>1.2 Khái niệm Smart home</a:t>
            </a:r>
          </a:p>
        </p:txBody>
      </p:sp>
      <p:sp>
        <p:nvSpPr>
          <p:cNvPr name="TextBox 10" id="10"/>
          <p:cNvSpPr txBox="true"/>
          <p:nvPr/>
        </p:nvSpPr>
        <p:spPr>
          <a:xfrm rot="0">
            <a:off x="1192642" y="4179600"/>
            <a:ext cx="6662106" cy="5230496"/>
          </a:xfrm>
          <a:prstGeom prst="rect">
            <a:avLst/>
          </a:prstGeom>
        </p:spPr>
        <p:txBody>
          <a:bodyPr anchor="t" rtlCol="false" tIns="0" lIns="0" bIns="0" rIns="0">
            <a:spAutoFit/>
          </a:bodyPr>
          <a:lstStyle/>
          <a:p>
            <a:pPr algn="just">
              <a:lnSpc>
                <a:spcPts val="5179"/>
              </a:lnSpc>
              <a:spcBef>
                <a:spcPct val="0"/>
              </a:spcBef>
            </a:pPr>
            <a:r>
              <a:rPr lang="en-US" sz="3699">
                <a:solidFill>
                  <a:srgbClr val="000000"/>
                </a:solidFill>
                <a:latin typeface="Montserrat Bold"/>
              </a:rPr>
              <a:t>Smart Home </a:t>
            </a:r>
            <a:r>
              <a:rPr lang="en-US" sz="3699">
                <a:solidFill>
                  <a:srgbClr val="000000"/>
                </a:solidFill>
                <a:latin typeface="Montserrat"/>
              </a:rPr>
              <a:t>là một hệ thống tự động hoá thông minh trong ngôi nhà, cho phép người dùng điều khiển và quản lý các thiết bị điện tử, thiết bị gia dụng và hệ thống an ninh trong nhà thông qua mạng internet.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49026" y="-8599630"/>
            <a:ext cx="9898854" cy="8599630"/>
          </a:xfrm>
          <a:custGeom>
            <a:avLst/>
            <a:gdLst/>
            <a:ahLst/>
            <a:cxnLst/>
            <a:rect r="r" b="b" t="t" l="l"/>
            <a:pathLst>
              <a:path h="8599630" w="9898854">
                <a:moveTo>
                  <a:pt x="0" y="0"/>
                </a:moveTo>
                <a:lnTo>
                  <a:pt x="9898854" y="0"/>
                </a:lnTo>
                <a:lnTo>
                  <a:pt x="9898854" y="8599630"/>
                </a:lnTo>
                <a:lnTo>
                  <a:pt x="0" y="8599630"/>
                </a:lnTo>
                <a:lnTo>
                  <a:pt x="0" y="0"/>
                </a:lnTo>
                <a:close/>
              </a:path>
            </a:pathLst>
          </a:custGeom>
          <a:blipFill>
            <a:blip r:embed="rId2"/>
            <a:stretch>
              <a:fillRect l="0" t="0" r="0" b="0"/>
            </a:stretch>
          </a:blipFill>
        </p:spPr>
      </p:sp>
      <p:sp>
        <p:nvSpPr>
          <p:cNvPr name="Freeform 3" id="3"/>
          <p:cNvSpPr/>
          <p:nvPr/>
        </p:nvSpPr>
        <p:spPr>
          <a:xfrm flipH="false" flipV="false" rot="0">
            <a:off x="8488051" y="2539441"/>
            <a:ext cx="8967951" cy="5324915"/>
          </a:xfrm>
          <a:custGeom>
            <a:avLst/>
            <a:gdLst/>
            <a:ahLst/>
            <a:cxnLst/>
            <a:rect r="r" b="b" t="t" l="l"/>
            <a:pathLst>
              <a:path h="5324915" w="8967951">
                <a:moveTo>
                  <a:pt x="0" y="0"/>
                </a:moveTo>
                <a:lnTo>
                  <a:pt x="8967951" y="0"/>
                </a:lnTo>
                <a:lnTo>
                  <a:pt x="8967951" y="5324914"/>
                </a:lnTo>
                <a:lnTo>
                  <a:pt x="0" y="5324914"/>
                </a:lnTo>
                <a:lnTo>
                  <a:pt x="0" y="0"/>
                </a:lnTo>
                <a:close/>
              </a:path>
            </a:pathLst>
          </a:custGeom>
          <a:blipFill>
            <a:blip r:embed="rId3"/>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2484044">
            <a:off x="15108164" y="4114261"/>
            <a:ext cx="1045442" cy="998397"/>
          </a:xfrm>
          <a:prstGeom prst="rect">
            <a:avLst/>
          </a:prstGeom>
        </p:spPr>
      </p:pic>
      <p:pic>
        <p:nvPicPr>
          <p:cNvPr name="Picture 5" id="5"/>
          <p:cNvPicPr>
            <a:picLocks noChangeAspect="true"/>
          </p:cNvPicPr>
          <p:nvPr/>
        </p:nvPicPr>
        <p:blipFill>
          <a:blip r:embed="rId4"/>
          <a:srcRect l="0" t="0" r="0" b="0"/>
          <a:stretch>
            <a:fillRect/>
          </a:stretch>
        </p:blipFill>
        <p:spPr>
          <a:xfrm flipH="false" flipV="false" rot="2484044">
            <a:off x="13042330" y="4114261"/>
            <a:ext cx="1045442" cy="998397"/>
          </a:xfrm>
          <a:prstGeom prst="rect">
            <a:avLst/>
          </a:prstGeom>
        </p:spPr>
      </p:pic>
      <p:pic>
        <p:nvPicPr>
          <p:cNvPr name="Picture 6" id="6"/>
          <p:cNvPicPr>
            <a:picLocks noChangeAspect="true"/>
          </p:cNvPicPr>
          <p:nvPr/>
        </p:nvPicPr>
        <p:blipFill>
          <a:blip r:embed="rId4"/>
          <a:srcRect l="0" t="0" r="0" b="0"/>
          <a:stretch>
            <a:fillRect/>
          </a:stretch>
        </p:blipFill>
        <p:spPr>
          <a:xfrm flipH="false" flipV="false" rot="2484044">
            <a:off x="10711835" y="4114261"/>
            <a:ext cx="1045442" cy="998397"/>
          </a:xfrm>
          <a:prstGeom prst="rect">
            <a:avLst/>
          </a:prstGeom>
        </p:spPr>
      </p:pic>
      <p:pic>
        <p:nvPicPr>
          <p:cNvPr name="Picture 7" id="7"/>
          <p:cNvPicPr>
            <a:picLocks noChangeAspect="true"/>
          </p:cNvPicPr>
          <p:nvPr/>
        </p:nvPicPr>
        <p:blipFill>
          <a:blip r:embed="rId5"/>
          <a:srcRect l="0" t="0" r="0" b="0"/>
          <a:stretch>
            <a:fillRect/>
          </a:stretch>
        </p:blipFill>
        <p:spPr>
          <a:xfrm flipH="false" flipV="false" rot="0">
            <a:off x="14908660" y="-4780547"/>
            <a:ext cx="9043516" cy="8229600"/>
          </a:xfrm>
          <a:prstGeom prst="rect">
            <a:avLst/>
          </a:prstGeom>
        </p:spPr>
      </p:pic>
      <p:sp>
        <p:nvSpPr>
          <p:cNvPr name="TextBox 8" id="8"/>
          <p:cNvSpPr txBox="true"/>
          <p:nvPr/>
        </p:nvSpPr>
        <p:spPr>
          <a:xfrm rot="0">
            <a:off x="807867" y="1028700"/>
            <a:ext cx="10426689" cy="590550"/>
          </a:xfrm>
          <a:prstGeom prst="rect">
            <a:avLst/>
          </a:prstGeom>
        </p:spPr>
        <p:txBody>
          <a:bodyPr anchor="t" rtlCol="false" tIns="0" lIns="0" bIns="0" rIns="0">
            <a:spAutoFit/>
          </a:bodyPr>
          <a:lstStyle/>
          <a:p>
            <a:pPr algn="l" marL="0" indent="0" lvl="0">
              <a:lnSpc>
                <a:spcPts val="4650"/>
              </a:lnSpc>
              <a:spcBef>
                <a:spcPct val="0"/>
              </a:spcBef>
            </a:pPr>
            <a:r>
              <a:rPr lang="en-US" sz="3875">
                <a:solidFill>
                  <a:srgbClr val="47C5FB"/>
                </a:solidFill>
                <a:latin typeface="Montserrat Bold"/>
              </a:rPr>
              <a:t> Nguyên lí hoạt động của hệ thống IoT</a:t>
            </a:r>
          </a:p>
        </p:txBody>
      </p:sp>
      <p:sp>
        <p:nvSpPr>
          <p:cNvPr name="TextBox 9" id="9"/>
          <p:cNvSpPr txBox="true"/>
          <p:nvPr/>
        </p:nvSpPr>
        <p:spPr>
          <a:xfrm rot="0">
            <a:off x="911847" y="2112389"/>
            <a:ext cx="7081363" cy="6949441"/>
          </a:xfrm>
          <a:prstGeom prst="rect">
            <a:avLst/>
          </a:prstGeom>
        </p:spPr>
        <p:txBody>
          <a:bodyPr anchor="t" rtlCol="false" tIns="0" lIns="0" bIns="0" rIns="0">
            <a:spAutoFit/>
          </a:bodyPr>
          <a:lstStyle/>
          <a:p>
            <a:pPr>
              <a:lnSpc>
                <a:spcPts val="4649"/>
              </a:lnSpc>
            </a:pPr>
            <a:r>
              <a:rPr lang="en-US" sz="3099">
                <a:solidFill>
                  <a:srgbClr val="000000"/>
                </a:solidFill>
                <a:latin typeface="Montserrat Bold"/>
              </a:rPr>
              <a:t>Một hệ thống IoT sẽ bao gồm  4 thành phần chính:</a:t>
            </a:r>
          </a:p>
          <a:p>
            <a:pPr>
              <a:lnSpc>
                <a:spcPts val="4649"/>
              </a:lnSpc>
            </a:pPr>
            <a:r>
              <a:rPr lang="en-US" sz="3099">
                <a:solidFill>
                  <a:srgbClr val="000000"/>
                </a:solidFill>
                <a:latin typeface="Montserrat"/>
              </a:rPr>
              <a:t>- Thiết bị hay còn được gọi là Things.</a:t>
            </a:r>
          </a:p>
          <a:p>
            <a:pPr>
              <a:lnSpc>
                <a:spcPts val="4649"/>
              </a:lnSpc>
            </a:pPr>
            <a:r>
              <a:rPr lang="en-US" sz="3099">
                <a:solidFill>
                  <a:srgbClr val="000000"/>
                </a:solidFill>
                <a:latin typeface="Montserrat"/>
              </a:rPr>
              <a:t>- Trạm kết nối hay cổng kết nối (Gateways).</a:t>
            </a:r>
          </a:p>
          <a:p>
            <a:pPr>
              <a:lnSpc>
                <a:spcPts val="4649"/>
              </a:lnSpc>
            </a:pPr>
            <a:r>
              <a:rPr lang="en-US" sz="3099">
                <a:solidFill>
                  <a:srgbClr val="000000"/>
                </a:solidFill>
                <a:latin typeface="Montserrat"/>
              </a:rPr>
              <a:t>- Hạ tầng mạng hay các điện toán đám mây (Network and cloud).</a:t>
            </a:r>
          </a:p>
          <a:p>
            <a:pPr>
              <a:lnSpc>
                <a:spcPts val="4649"/>
              </a:lnSpc>
            </a:pPr>
            <a:r>
              <a:rPr lang="en-US" sz="3099">
                <a:solidFill>
                  <a:srgbClr val="000000"/>
                </a:solidFill>
                <a:latin typeface="Montserrat"/>
              </a:rPr>
              <a:t>- Bộ phân tích và xử lý dữ liệu ( Services-creation and Solution Layers).</a:t>
            </a:r>
          </a:p>
          <a:p>
            <a:pPr>
              <a:lnSpc>
                <a:spcPts val="4649"/>
              </a:lnSpc>
            </a:pP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25000"/>
          </a:blip>
          <a:srcRect l="0" t="0" r="0" b="0"/>
          <a:stretch>
            <a:fillRect/>
          </a:stretch>
        </p:blipFill>
        <p:spPr>
          <a:xfrm flipH="false" flipV="false" rot="0">
            <a:off x="1028700" y="-656796"/>
            <a:ext cx="15915946" cy="10822843"/>
          </a:xfrm>
          <a:prstGeom prst="rect">
            <a:avLst/>
          </a:prstGeom>
        </p:spPr>
      </p:pic>
      <p:sp>
        <p:nvSpPr>
          <p:cNvPr name="Freeform 3" id="3"/>
          <p:cNvSpPr/>
          <p:nvPr/>
        </p:nvSpPr>
        <p:spPr>
          <a:xfrm flipH="false" flipV="false" rot="0">
            <a:off x="14210607" y="6172200"/>
            <a:ext cx="4077393" cy="4114800"/>
          </a:xfrm>
          <a:custGeom>
            <a:avLst/>
            <a:gdLst/>
            <a:ahLst/>
            <a:cxnLst/>
            <a:rect r="r" b="b" t="t" l="l"/>
            <a:pathLst>
              <a:path h="4114800" w="4077393">
                <a:moveTo>
                  <a:pt x="0" y="0"/>
                </a:moveTo>
                <a:lnTo>
                  <a:pt x="4077393" y="0"/>
                </a:lnTo>
                <a:lnTo>
                  <a:pt x="4077393"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541501" y="1028700"/>
            <a:ext cx="5002563" cy="1345035"/>
          </a:xfrm>
          <a:custGeom>
            <a:avLst/>
            <a:gdLst/>
            <a:ahLst/>
            <a:cxnLst/>
            <a:rect r="r" b="b" t="t" l="l"/>
            <a:pathLst>
              <a:path h="1345035" w="5002563">
                <a:moveTo>
                  <a:pt x="0" y="0"/>
                </a:moveTo>
                <a:lnTo>
                  <a:pt x="5002564" y="0"/>
                </a:lnTo>
                <a:lnTo>
                  <a:pt x="5002564" y="1345035"/>
                </a:lnTo>
                <a:lnTo>
                  <a:pt x="0" y="1345035"/>
                </a:lnTo>
                <a:lnTo>
                  <a:pt x="0" y="0"/>
                </a:lnTo>
                <a:close/>
              </a:path>
            </a:pathLst>
          </a:custGeom>
          <a:blipFill>
            <a:blip r:embed="rId5"/>
            <a:stretch>
              <a:fillRect l="-2946" t="0" r="-2946" b="0"/>
            </a:stretch>
          </a:blipFill>
        </p:spPr>
      </p:sp>
      <p:sp>
        <p:nvSpPr>
          <p:cNvPr name="TextBox 5" id="5"/>
          <p:cNvSpPr txBox="true"/>
          <p:nvPr/>
        </p:nvSpPr>
        <p:spPr>
          <a:xfrm rot="0">
            <a:off x="4314334" y="3649726"/>
            <a:ext cx="8944466" cy="2200275"/>
          </a:xfrm>
          <a:prstGeom prst="rect">
            <a:avLst/>
          </a:prstGeom>
        </p:spPr>
        <p:txBody>
          <a:bodyPr anchor="t" rtlCol="false" tIns="0" lIns="0" bIns="0" rIns="0">
            <a:spAutoFit/>
          </a:bodyPr>
          <a:lstStyle/>
          <a:p>
            <a:pPr algn="ctr" marL="0" indent="0" lvl="0">
              <a:lnSpc>
                <a:spcPts val="8650"/>
              </a:lnSpc>
              <a:spcBef>
                <a:spcPct val="0"/>
              </a:spcBef>
            </a:pPr>
            <a:r>
              <a:rPr lang="en-US" sz="7208">
                <a:solidFill>
                  <a:srgbClr val="000000"/>
                </a:solidFill>
                <a:latin typeface="Roboto Bold"/>
              </a:rPr>
              <a:t>2.</a:t>
            </a:r>
            <a:r>
              <a:rPr lang="en-US" sz="7208">
                <a:solidFill>
                  <a:srgbClr val="000000"/>
                </a:solidFill>
                <a:latin typeface="Roboto Bold"/>
              </a:rPr>
              <a:t>Các tài nguyên sử dụng trong hệ thống</a:t>
            </a:r>
          </a:p>
        </p:txBody>
      </p:sp>
      <p:sp>
        <p:nvSpPr>
          <p:cNvPr name="Freeform 6" id="6"/>
          <p:cNvSpPr/>
          <p:nvPr/>
        </p:nvSpPr>
        <p:spPr>
          <a:xfrm flipH="false" flipV="false" rot="-1898322">
            <a:off x="13466455" y="-5602038"/>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6"/>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8999"/>
          </a:blip>
          <a:srcRect l="0" t="0" r="0" b="0"/>
          <a:stretch>
            <a:fillRect/>
          </a:stretch>
        </p:blipFill>
        <p:spPr>
          <a:xfrm flipH="false" flipV="false" rot="0">
            <a:off x="400020" y="1343010"/>
            <a:ext cx="17887980" cy="17887980"/>
          </a:xfrm>
          <a:prstGeom prst="rect">
            <a:avLst/>
          </a:prstGeom>
        </p:spPr>
      </p:pic>
      <p:sp>
        <p:nvSpPr>
          <p:cNvPr name="Freeform 3" id="3"/>
          <p:cNvSpPr/>
          <p:nvPr/>
        </p:nvSpPr>
        <p:spPr>
          <a:xfrm flipH="false" flipV="false" rot="0">
            <a:off x="9582185" y="4216010"/>
            <a:ext cx="7677115" cy="4385278"/>
          </a:xfrm>
          <a:custGeom>
            <a:avLst/>
            <a:gdLst/>
            <a:ahLst/>
            <a:cxnLst/>
            <a:rect r="r" b="b" t="t" l="l"/>
            <a:pathLst>
              <a:path h="4385278" w="7677115">
                <a:moveTo>
                  <a:pt x="0" y="0"/>
                </a:moveTo>
                <a:lnTo>
                  <a:pt x="7677115" y="0"/>
                </a:lnTo>
                <a:lnTo>
                  <a:pt x="7677115" y="4385278"/>
                </a:lnTo>
                <a:lnTo>
                  <a:pt x="0" y="4385278"/>
                </a:lnTo>
                <a:lnTo>
                  <a:pt x="0" y="0"/>
                </a:lnTo>
                <a:close/>
              </a:path>
            </a:pathLst>
          </a:custGeom>
          <a:blipFill>
            <a:blip r:embed="rId3"/>
            <a:stretch>
              <a:fillRect l="0" t="0" r="0" b="0"/>
            </a:stretch>
          </a:blipFill>
        </p:spPr>
      </p:sp>
      <p:sp>
        <p:nvSpPr>
          <p:cNvPr name="Freeform 4" id="4"/>
          <p:cNvSpPr/>
          <p:nvPr/>
        </p:nvSpPr>
        <p:spPr>
          <a:xfrm flipH="false" flipV="false" rot="0">
            <a:off x="1171881" y="2071069"/>
            <a:ext cx="8208718" cy="6530219"/>
          </a:xfrm>
          <a:custGeom>
            <a:avLst/>
            <a:gdLst/>
            <a:ahLst/>
            <a:cxnLst/>
            <a:rect r="r" b="b" t="t" l="l"/>
            <a:pathLst>
              <a:path h="6530219" w="8208718">
                <a:moveTo>
                  <a:pt x="0" y="0"/>
                </a:moveTo>
                <a:lnTo>
                  <a:pt x="8208718" y="0"/>
                </a:lnTo>
                <a:lnTo>
                  <a:pt x="8208718" y="6530219"/>
                </a:lnTo>
                <a:lnTo>
                  <a:pt x="0" y="6530219"/>
                </a:lnTo>
                <a:lnTo>
                  <a:pt x="0" y="0"/>
                </a:lnTo>
                <a:close/>
              </a:path>
            </a:pathLst>
          </a:custGeom>
          <a:blipFill>
            <a:blip r:embed="rId4"/>
            <a:stretch>
              <a:fillRect l="0" t="0" r="0" b="0"/>
            </a:stretch>
          </a:blipFill>
        </p:spPr>
      </p:sp>
      <p:sp>
        <p:nvSpPr>
          <p:cNvPr name="Freeform 5" id="5"/>
          <p:cNvSpPr/>
          <p:nvPr/>
        </p:nvSpPr>
        <p:spPr>
          <a:xfrm flipH="false" flipV="false" rot="-1898322">
            <a:off x="12683040" y="-5772313"/>
            <a:ext cx="8700980" cy="8722787"/>
          </a:xfrm>
          <a:custGeom>
            <a:avLst/>
            <a:gdLst/>
            <a:ahLst/>
            <a:cxnLst/>
            <a:rect r="r" b="b" t="t" l="l"/>
            <a:pathLst>
              <a:path h="8722787" w="8700980">
                <a:moveTo>
                  <a:pt x="0" y="0"/>
                </a:moveTo>
                <a:lnTo>
                  <a:pt x="8700980" y="0"/>
                </a:lnTo>
                <a:lnTo>
                  <a:pt x="8700980" y="8722787"/>
                </a:lnTo>
                <a:lnTo>
                  <a:pt x="0" y="8722787"/>
                </a:lnTo>
                <a:lnTo>
                  <a:pt x="0" y="0"/>
                </a:lnTo>
                <a:close/>
              </a:path>
            </a:pathLst>
          </a:custGeom>
          <a:blipFill>
            <a:blip r:embed="rId5"/>
            <a:stretch>
              <a:fillRect l="0" t="0" r="0" b="0"/>
            </a:stretch>
          </a:blipFill>
        </p:spPr>
      </p:sp>
      <p:sp>
        <p:nvSpPr>
          <p:cNvPr name="TextBox 6" id="6"/>
          <p:cNvSpPr txBox="true"/>
          <p:nvPr/>
        </p:nvSpPr>
        <p:spPr>
          <a:xfrm rot="0">
            <a:off x="1028700" y="572397"/>
            <a:ext cx="6408579" cy="1313181"/>
          </a:xfrm>
          <a:prstGeom prst="rect">
            <a:avLst/>
          </a:prstGeom>
        </p:spPr>
        <p:txBody>
          <a:bodyPr anchor="t" rtlCol="false" tIns="0" lIns="0" bIns="0" rIns="0">
            <a:spAutoFit/>
          </a:bodyPr>
          <a:lstStyle/>
          <a:p>
            <a:pPr algn="ctr">
              <a:lnSpc>
                <a:spcPts val="5319"/>
              </a:lnSpc>
            </a:pPr>
            <a:r>
              <a:rPr lang="en-US" sz="3799">
                <a:solidFill>
                  <a:srgbClr val="47C5FB"/>
                </a:solidFill>
                <a:latin typeface="Montserrat Bold"/>
              </a:rPr>
              <a:t>2.1 Tài nguyên phần cứng</a:t>
            </a:r>
          </a:p>
          <a:p>
            <a:pPr algn="ctr">
              <a:lnSpc>
                <a:spcPts val="5319"/>
              </a:lnSpc>
              <a:spcBef>
                <a:spcPct val="0"/>
              </a:spcBef>
            </a:pPr>
          </a:p>
        </p:txBody>
      </p:sp>
      <p:sp>
        <p:nvSpPr>
          <p:cNvPr name="TextBox 7" id="7"/>
          <p:cNvSpPr txBox="true"/>
          <p:nvPr/>
        </p:nvSpPr>
        <p:spPr>
          <a:xfrm rot="0">
            <a:off x="15761683" y="209812"/>
            <a:ext cx="2126298" cy="438785"/>
          </a:xfrm>
          <a:prstGeom prst="rect">
            <a:avLst/>
          </a:prstGeom>
        </p:spPr>
        <p:txBody>
          <a:bodyPr anchor="t" rtlCol="false" tIns="0" lIns="0" bIns="0" rIns="0">
            <a:spAutoFit/>
          </a:bodyPr>
          <a:lstStyle/>
          <a:p>
            <a:pPr algn="ctr">
              <a:lnSpc>
                <a:spcPts val="3640"/>
              </a:lnSpc>
              <a:spcBef>
                <a:spcPct val="0"/>
              </a:spcBef>
            </a:pPr>
            <a:r>
              <a:rPr lang="en-US" sz="2600">
                <a:solidFill>
                  <a:srgbClr val="9F2FFF"/>
                </a:solidFill>
                <a:latin typeface="Montserrat Bold"/>
              </a:rPr>
              <a:t>Device layer</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alphaModFix amt="6999"/>
          </a:blip>
          <a:srcRect l="0" t="0" r="0" b="0"/>
          <a:stretch>
            <a:fillRect/>
          </a:stretch>
        </p:blipFill>
        <p:spPr>
          <a:xfrm flipH="false" flipV="false" rot="0">
            <a:off x="0" y="-9775566"/>
            <a:ext cx="18288000" cy="18288000"/>
          </a:xfrm>
          <a:prstGeom prst="rect">
            <a:avLst/>
          </a:prstGeom>
        </p:spPr>
      </p:pic>
      <p:sp>
        <p:nvSpPr>
          <p:cNvPr name="Freeform 3" id="3"/>
          <p:cNvSpPr/>
          <p:nvPr/>
        </p:nvSpPr>
        <p:spPr>
          <a:xfrm flipH="false" flipV="false" rot="0">
            <a:off x="5901670" y="1522250"/>
            <a:ext cx="12228660" cy="7242500"/>
          </a:xfrm>
          <a:custGeom>
            <a:avLst/>
            <a:gdLst/>
            <a:ahLst/>
            <a:cxnLst/>
            <a:rect r="r" b="b" t="t" l="l"/>
            <a:pathLst>
              <a:path h="7242500" w="12228660">
                <a:moveTo>
                  <a:pt x="0" y="0"/>
                </a:moveTo>
                <a:lnTo>
                  <a:pt x="12228660" y="0"/>
                </a:lnTo>
                <a:lnTo>
                  <a:pt x="12228660" y="7242500"/>
                </a:lnTo>
                <a:lnTo>
                  <a:pt x="0" y="7242500"/>
                </a:lnTo>
                <a:lnTo>
                  <a:pt x="0" y="0"/>
                </a:lnTo>
                <a:close/>
              </a:path>
            </a:pathLst>
          </a:custGeom>
          <a:blipFill>
            <a:blip r:embed="rId3"/>
            <a:stretch>
              <a:fillRect l="-12204" t="-18794" r="-12874" b="0"/>
            </a:stretch>
          </a:blipFill>
        </p:spPr>
      </p:sp>
      <p:sp>
        <p:nvSpPr>
          <p:cNvPr name="Freeform 4" id="4"/>
          <p:cNvSpPr/>
          <p:nvPr/>
        </p:nvSpPr>
        <p:spPr>
          <a:xfrm flipH="false" flipV="false" rot="0">
            <a:off x="3852139" y="359401"/>
            <a:ext cx="718802" cy="718802"/>
          </a:xfrm>
          <a:custGeom>
            <a:avLst/>
            <a:gdLst/>
            <a:ahLst/>
            <a:cxnLst/>
            <a:rect r="r" b="b" t="t" l="l"/>
            <a:pathLst>
              <a:path h="718802" w="718802">
                <a:moveTo>
                  <a:pt x="0" y="0"/>
                </a:moveTo>
                <a:lnTo>
                  <a:pt x="718802" y="0"/>
                </a:lnTo>
                <a:lnTo>
                  <a:pt x="718802" y="718802"/>
                </a:lnTo>
                <a:lnTo>
                  <a:pt x="0" y="718802"/>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5" id="5"/>
          <p:cNvSpPr txBox="true"/>
          <p:nvPr/>
        </p:nvSpPr>
        <p:spPr>
          <a:xfrm rot="0">
            <a:off x="693020" y="332704"/>
            <a:ext cx="2790984" cy="695996"/>
          </a:xfrm>
          <a:prstGeom prst="rect">
            <a:avLst/>
          </a:prstGeom>
        </p:spPr>
        <p:txBody>
          <a:bodyPr anchor="t" rtlCol="false" tIns="0" lIns="0" bIns="0" rIns="0">
            <a:spAutoFit/>
          </a:bodyPr>
          <a:lstStyle/>
          <a:p>
            <a:pPr algn="ctr">
              <a:lnSpc>
                <a:spcPts val="5737"/>
              </a:lnSpc>
              <a:spcBef>
                <a:spcPct val="0"/>
              </a:spcBef>
            </a:pPr>
            <a:r>
              <a:rPr lang="en-US" sz="4098">
                <a:solidFill>
                  <a:srgbClr val="47C5FB"/>
                </a:solidFill>
                <a:latin typeface="Montserrat Bold"/>
              </a:rPr>
              <a:t>KIT STM32</a:t>
            </a:r>
          </a:p>
        </p:txBody>
      </p:sp>
      <p:sp>
        <p:nvSpPr>
          <p:cNvPr name="TextBox 6" id="6"/>
          <p:cNvSpPr txBox="true"/>
          <p:nvPr/>
        </p:nvSpPr>
        <p:spPr>
          <a:xfrm rot="0">
            <a:off x="693020" y="1384610"/>
            <a:ext cx="5208650" cy="8062694"/>
          </a:xfrm>
          <a:prstGeom prst="rect">
            <a:avLst/>
          </a:prstGeom>
        </p:spPr>
        <p:txBody>
          <a:bodyPr anchor="t" rtlCol="false" tIns="0" lIns="0" bIns="0" rIns="0">
            <a:spAutoFit/>
          </a:bodyPr>
          <a:lstStyle/>
          <a:p>
            <a:pPr>
              <a:lnSpc>
                <a:spcPts val="2778"/>
              </a:lnSpc>
              <a:spcBef>
                <a:spcPct val="0"/>
              </a:spcBef>
            </a:pPr>
            <a:r>
              <a:rPr lang="en-US" sz="1984">
                <a:solidFill>
                  <a:srgbClr val="000000"/>
                </a:solidFill>
                <a:latin typeface="Montserrat"/>
              </a:rPr>
              <a:t>THÔNG SỐ KỸ THUẬT</a:t>
            </a:r>
          </a:p>
          <a:p>
            <a:pPr>
              <a:lnSpc>
                <a:spcPts val="2778"/>
              </a:lnSpc>
              <a:spcBef>
                <a:spcPct val="0"/>
              </a:spcBef>
            </a:pPr>
            <a:r>
              <a:rPr lang="en-US" sz="1984">
                <a:solidFill>
                  <a:srgbClr val="000000"/>
                </a:solidFill>
                <a:latin typeface="Montserrat"/>
              </a:rPr>
              <a:t>- Loại: Wifi + Bluetooth Module</a:t>
            </a:r>
          </a:p>
          <a:p>
            <a:pPr>
              <a:lnSpc>
                <a:spcPts val="2778"/>
              </a:lnSpc>
              <a:spcBef>
                <a:spcPct val="0"/>
              </a:spcBef>
            </a:pPr>
            <a:r>
              <a:rPr lang="en-US" sz="1984">
                <a:solidFill>
                  <a:srgbClr val="000000"/>
                </a:solidFill>
                <a:latin typeface="Montserrat"/>
              </a:rPr>
              <a:t>- Cổng nạp:  Micro </a:t>
            </a:r>
          </a:p>
          <a:p>
            <a:pPr>
              <a:lnSpc>
                <a:spcPts val="2778"/>
              </a:lnSpc>
              <a:spcBef>
                <a:spcPct val="0"/>
              </a:spcBef>
            </a:pPr>
            <a:r>
              <a:rPr lang="en-US" sz="1984">
                <a:solidFill>
                  <a:srgbClr val="000000"/>
                </a:solidFill>
                <a:latin typeface="Montserrat"/>
              </a:rPr>
              <a:t>- Điện áp nguồn (USB): 5V DC</a:t>
            </a:r>
          </a:p>
          <a:p>
            <a:pPr>
              <a:lnSpc>
                <a:spcPts val="2778"/>
              </a:lnSpc>
              <a:spcBef>
                <a:spcPct val="0"/>
              </a:spcBef>
            </a:pPr>
            <a:r>
              <a:rPr lang="en-US" sz="1984">
                <a:solidFill>
                  <a:srgbClr val="000000"/>
                </a:solidFill>
                <a:latin typeface="Montserrat"/>
              </a:rPr>
              <a:t>- Đầu vào/Đầu ra điện áp: 3.3V DC</a:t>
            </a:r>
          </a:p>
          <a:p>
            <a:pPr>
              <a:lnSpc>
                <a:spcPts val="2778"/>
              </a:lnSpc>
              <a:spcBef>
                <a:spcPct val="0"/>
              </a:spcBef>
            </a:pPr>
            <a:r>
              <a:rPr lang="en-US" sz="1984">
                <a:solidFill>
                  <a:srgbClr val="000000"/>
                </a:solidFill>
                <a:latin typeface="Montserrat"/>
              </a:rPr>
              <a:t>- Vi điều khiển : Dual-Core 32-bit (ESP-WROOM-32)</a:t>
            </a:r>
          </a:p>
          <a:p>
            <a:pPr>
              <a:lnSpc>
                <a:spcPts val="2778"/>
              </a:lnSpc>
              <a:spcBef>
                <a:spcPct val="0"/>
              </a:spcBef>
            </a:pPr>
            <a:r>
              <a:rPr lang="en-US" sz="1984">
                <a:solidFill>
                  <a:srgbClr val="000000"/>
                </a:solidFill>
                <a:latin typeface="Montserrat"/>
              </a:rPr>
              <a:t>- Hiệu suất: Lên đến 600 DMIPS</a:t>
            </a:r>
          </a:p>
          <a:p>
            <a:pPr>
              <a:lnSpc>
                <a:spcPts val="2778"/>
              </a:lnSpc>
              <a:spcBef>
                <a:spcPct val="0"/>
              </a:spcBef>
            </a:pPr>
            <a:r>
              <a:rPr lang="en-US" sz="1984">
                <a:solidFill>
                  <a:srgbClr val="000000"/>
                </a:solidFill>
                <a:latin typeface="Montserrat"/>
              </a:rPr>
              <a:t>- Tần số: lên đến 240MHz</a:t>
            </a:r>
          </a:p>
          <a:p>
            <a:pPr>
              <a:lnSpc>
                <a:spcPts val="2778"/>
              </a:lnSpc>
              <a:spcBef>
                <a:spcPct val="0"/>
              </a:spcBef>
            </a:pPr>
            <a:r>
              <a:rPr lang="en-US" sz="1984">
                <a:solidFill>
                  <a:srgbClr val="000000"/>
                </a:solidFill>
                <a:latin typeface="Montserrat"/>
              </a:rPr>
              <a:t>- Wifi: 802.11 B/g/n/E/I (802.11N @ 2.4 GHz lên đến 150 Mbit/S)</a:t>
            </a:r>
          </a:p>
          <a:p>
            <a:pPr>
              <a:lnSpc>
                <a:spcPts val="2778"/>
              </a:lnSpc>
              <a:spcBef>
                <a:spcPct val="0"/>
              </a:spcBef>
            </a:pPr>
            <a:r>
              <a:rPr lang="en-US" sz="1984">
                <a:solidFill>
                  <a:srgbClr val="000000"/>
                </a:solidFill>
                <a:latin typeface="Montserrat"/>
              </a:rPr>
              <a:t>- Bluetooth: 4.2 BR/EDR BLE 2 chế độ điều khiển</a:t>
            </a:r>
          </a:p>
          <a:p>
            <a:pPr>
              <a:lnSpc>
                <a:spcPts val="2778"/>
              </a:lnSpc>
              <a:spcBef>
                <a:spcPct val="0"/>
              </a:spcBef>
            </a:pPr>
            <a:r>
              <a:rPr lang="en-US" sz="1984">
                <a:solidFill>
                  <a:srgbClr val="000000"/>
                </a:solidFill>
                <a:latin typeface="Montserrat"/>
              </a:rPr>
              <a:t>- Bộ nhớ: 448 Kbyte ROM, 520 Kbyte SRAM, 6 Kbyte SRAM trên RTC và QSPI </a:t>
            </a:r>
          </a:p>
          <a:p>
            <a:pPr>
              <a:lnSpc>
                <a:spcPts val="2778"/>
              </a:lnSpc>
              <a:spcBef>
                <a:spcPct val="0"/>
              </a:spcBef>
            </a:pPr>
            <a:r>
              <a:rPr lang="en-US" sz="1984">
                <a:solidFill>
                  <a:srgbClr val="000000"/>
                </a:solidFill>
                <a:latin typeface="Montserrat"/>
              </a:rPr>
              <a:t>- Chip USB-Serial: CP2102</a:t>
            </a:r>
          </a:p>
          <a:p>
            <a:pPr>
              <a:lnSpc>
                <a:spcPts val="2778"/>
              </a:lnSpc>
              <a:spcBef>
                <a:spcPct val="0"/>
              </a:spcBef>
            </a:pPr>
            <a:r>
              <a:rPr lang="en-US" sz="1984">
                <a:solidFill>
                  <a:srgbClr val="000000"/>
                </a:solidFill>
                <a:latin typeface="Montserrat"/>
              </a:rPr>
              <a:t>- GPIO kỹ thuật số: 30 chân (một số chân chỉ làm đầu vào) cho phép kết nối với các cảm biến, bộ điều khiển và các thiết bị ngoại vi khác. Ngoài ra, nó còn tích hợp các giao tiếp như UART, SPI, I2C, ADC, DAC, PWM, và các chân GPIO hỗ trợ interrupt.</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898322">
            <a:off x="14650907" y="-5602759"/>
            <a:ext cx="8774178" cy="8796169"/>
          </a:xfrm>
          <a:custGeom>
            <a:avLst/>
            <a:gdLst/>
            <a:ahLst/>
            <a:cxnLst/>
            <a:rect r="r" b="b" t="t" l="l"/>
            <a:pathLst>
              <a:path h="8796169" w="8774178">
                <a:moveTo>
                  <a:pt x="0" y="0"/>
                </a:moveTo>
                <a:lnTo>
                  <a:pt x="8774178" y="0"/>
                </a:lnTo>
                <a:lnTo>
                  <a:pt x="8774178" y="8796169"/>
                </a:lnTo>
                <a:lnTo>
                  <a:pt x="0" y="8796169"/>
                </a:lnTo>
                <a:lnTo>
                  <a:pt x="0" y="0"/>
                </a:lnTo>
                <a:close/>
              </a:path>
            </a:pathLst>
          </a:custGeom>
          <a:blipFill>
            <a:blip r:embed="rId2"/>
            <a:stretch>
              <a:fillRect l="0" t="0" r="0" b="0"/>
            </a:stretch>
          </a:blipFill>
        </p:spPr>
      </p:sp>
      <p:sp>
        <p:nvSpPr>
          <p:cNvPr name="Freeform 3" id="3"/>
          <p:cNvSpPr/>
          <p:nvPr/>
        </p:nvSpPr>
        <p:spPr>
          <a:xfrm flipH="false" flipV="false" rot="0">
            <a:off x="8323256" y="3371056"/>
            <a:ext cx="9345254" cy="4225442"/>
          </a:xfrm>
          <a:custGeom>
            <a:avLst/>
            <a:gdLst/>
            <a:ahLst/>
            <a:cxnLst/>
            <a:rect r="r" b="b" t="t" l="l"/>
            <a:pathLst>
              <a:path h="4225442" w="9345254">
                <a:moveTo>
                  <a:pt x="0" y="0"/>
                </a:moveTo>
                <a:lnTo>
                  <a:pt x="9345254" y="0"/>
                </a:lnTo>
                <a:lnTo>
                  <a:pt x="9345254" y="4225442"/>
                </a:lnTo>
                <a:lnTo>
                  <a:pt x="0" y="4225442"/>
                </a:lnTo>
                <a:lnTo>
                  <a:pt x="0" y="0"/>
                </a:lnTo>
                <a:close/>
              </a:path>
            </a:pathLst>
          </a:custGeom>
          <a:blipFill>
            <a:blip r:embed="rId3"/>
            <a:stretch>
              <a:fillRect l="0" t="0" r="0" b="0"/>
            </a:stretch>
          </a:blipFill>
        </p:spPr>
      </p:sp>
      <p:pic>
        <p:nvPicPr>
          <p:cNvPr name="Picture 4" id="4"/>
          <p:cNvPicPr>
            <a:picLocks noChangeAspect="true"/>
          </p:cNvPicPr>
          <p:nvPr/>
        </p:nvPicPr>
        <p:blipFill>
          <a:blip r:embed="rId4"/>
          <a:srcRect l="0" t="0" r="0" b="0"/>
          <a:stretch>
            <a:fillRect/>
          </a:stretch>
        </p:blipFill>
        <p:spPr>
          <a:xfrm flipH="false" flipV="false" rot="0">
            <a:off x="9743374" y="2816897"/>
            <a:ext cx="5489801" cy="5333760"/>
          </a:xfrm>
          <a:prstGeom prst="rect">
            <a:avLst/>
          </a:prstGeom>
        </p:spPr>
      </p:pic>
      <p:pic>
        <p:nvPicPr>
          <p:cNvPr name="Picture 5" id="5"/>
          <p:cNvPicPr>
            <a:picLocks noChangeAspect="true"/>
          </p:cNvPicPr>
          <p:nvPr/>
        </p:nvPicPr>
        <p:blipFill>
          <a:blip r:embed="rId5"/>
          <a:srcRect l="0" t="0" r="0" b="0"/>
          <a:stretch>
            <a:fillRect/>
          </a:stretch>
        </p:blipFill>
        <p:spPr>
          <a:xfrm flipH="false" flipV="false" rot="0">
            <a:off x="12995883" y="3898266"/>
            <a:ext cx="3171022" cy="3171022"/>
          </a:xfrm>
          <a:prstGeom prst="rect">
            <a:avLst/>
          </a:prstGeom>
        </p:spPr>
      </p:pic>
      <p:sp>
        <p:nvSpPr>
          <p:cNvPr name="TextBox 6" id="6"/>
          <p:cNvSpPr txBox="true"/>
          <p:nvPr/>
        </p:nvSpPr>
        <p:spPr>
          <a:xfrm rot="0">
            <a:off x="1317944" y="1927459"/>
            <a:ext cx="7005312" cy="7045961"/>
          </a:xfrm>
          <a:prstGeom prst="rect">
            <a:avLst/>
          </a:prstGeom>
        </p:spPr>
        <p:txBody>
          <a:bodyPr anchor="t" rtlCol="false" tIns="0" lIns="0" bIns="0" rIns="0">
            <a:spAutoFit/>
          </a:bodyPr>
          <a:lstStyle/>
          <a:p>
            <a:pPr algn="ctr">
              <a:lnSpc>
                <a:spcPts val="4339"/>
              </a:lnSpc>
              <a:spcBef>
                <a:spcPct val="0"/>
              </a:spcBef>
            </a:pPr>
            <a:r>
              <a:rPr lang="en-US" sz="3099">
                <a:solidFill>
                  <a:srgbClr val="000000"/>
                </a:solidFill>
                <a:latin typeface="Montserrat Bold"/>
              </a:rPr>
              <a:t>RC522 </a:t>
            </a:r>
            <a:r>
              <a:rPr lang="en-US" sz="3099">
                <a:solidFill>
                  <a:srgbClr val="000000"/>
                </a:solidFill>
                <a:latin typeface="Montserrat"/>
              </a:rPr>
              <a:t>là Module RFID đa giao tiếp với Arduino và Vi điều khiển. RC522 còn gọi là MFRC-522 sản xuất bởi hãng vi điều khiển bán dẫn NFX. Module cho phép các nhà phát triển giao tiếp với các vi điều khiển dựa trên giao thức SPI, I2C và UART. Module RC522 hoạt động ở tần số 13.56 MHz và đọc và ghi thẻ UID / RFID. Các thẻ RFID giao tiếp được với module ở khoảng cách ngắn với tần số vô tuyến nhờ cảm ứng điện từ lẫn nhau.</a:t>
            </a:r>
          </a:p>
        </p:txBody>
      </p:sp>
      <p:sp>
        <p:nvSpPr>
          <p:cNvPr name="TextBox 7" id="7"/>
          <p:cNvSpPr txBox="true"/>
          <p:nvPr/>
        </p:nvSpPr>
        <p:spPr>
          <a:xfrm rot="0">
            <a:off x="697270" y="580072"/>
            <a:ext cx="7625987" cy="811531"/>
          </a:xfrm>
          <a:prstGeom prst="rect">
            <a:avLst/>
          </a:prstGeom>
        </p:spPr>
        <p:txBody>
          <a:bodyPr anchor="t" rtlCol="false" tIns="0" lIns="0" bIns="0" rIns="0">
            <a:spAutoFit/>
          </a:bodyPr>
          <a:lstStyle/>
          <a:p>
            <a:pPr algn="ctr">
              <a:lnSpc>
                <a:spcPts val="6719"/>
              </a:lnSpc>
              <a:spcBef>
                <a:spcPct val="0"/>
              </a:spcBef>
            </a:pPr>
            <a:r>
              <a:rPr lang="en-US" sz="4799">
                <a:solidFill>
                  <a:srgbClr val="89CCFF"/>
                </a:solidFill>
                <a:latin typeface="Montserrat Bold"/>
              </a:rPr>
              <a:t>Module </a:t>
            </a:r>
            <a:r>
              <a:rPr lang="en-US" sz="4799">
                <a:solidFill>
                  <a:srgbClr val="89CCFF"/>
                </a:solidFill>
                <a:latin typeface="Montserrat Bold"/>
              </a:rPr>
              <a:t>RFID-RC522</a:t>
            </a:r>
          </a:p>
        </p:txBody>
      </p:sp>
      <p:sp>
        <p:nvSpPr>
          <p:cNvPr name="TextBox 8" id="8"/>
          <p:cNvSpPr txBox="true"/>
          <p:nvPr/>
        </p:nvSpPr>
        <p:spPr>
          <a:xfrm rot="0">
            <a:off x="9348521" y="1920912"/>
            <a:ext cx="5884654" cy="895985"/>
          </a:xfrm>
          <a:prstGeom prst="rect">
            <a:avLst/>
          </a:prstGeom>
        </p:spPr>
        <p:txBody>
          <a:bodyPr anchor="t" rtlCol="false" tIns="0" lIns="0" bIns="0" rIns="0">
            <a:spAutoFit/>
          </a:bodyPr>
          <a:lstStyle/>
          <a:p>
            <a:pPr algn="just">
              <a:lnSpc>
                <a:spcPts val="3640"/>
              </a:lnSpc>
              <a:spcBef>
                <a:spcPct val="0"/>
              </a:spcBef>
            </a:pPr>
            <a:r>
              <a:rPr lang="en-US" sz="2600">
                <a:solidFill>
                  <a:srgbClr val="FF3A54"/>
                </a:solidFill>
                <a:latin typeface="Montserrat Bold"/>
              </a:rPr>
              <a:t>D</a:t>
            </a:r>
            <a:r>
              <a:rPr lang="en-US" sz="2600">
                <a:solidFill>
                  <a:srgbClr val="FF3A54"/>
                </a:solidFill>
                <a:latin typeface="Montserrat Bold"/>
              </a:rPr>
              <a:t>ùng để đọc và ghi dữ liệu cho thẻ NFC tần số 13.56mhz. </a:t>
            </a:r>
          </a:p>
        </p:txBody>
      </p:sp>
      <p:pic>
        <p:nvPicPr>
          <p:cNvPr name="Picture 9" id="9"/>
          <p:cNvPicPr>
            <a:picLocks noChangeAspect="true"/>
          </p:cNvPicPr>
          <p:nvPr/>
        </p:nvPicPr>
        <p:blipFill>
          <a:blip r:embed="rId6">
            <a:alphaModFix amt="2000"/>
          </a:blip>
          <a:srcRect l="0" t="0" r="0" b="0"/>
          <a:stretch>
            <a:fillRect/>
          </a:stretch>
        </p:blipFill>
        <p:spPr>
          <a:xfrm flipH="false" flipV="false" rot="0">
            <a:off x="-414797" y="-514075"/>
            <a:ext cx="20093080" cy="18284703"/>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DAGBLLCkfyI</dc:identifier>
  <dcterms:modified xsi:type="dcterms:W3CDTF">2011-08-01T06:04:30Z</dcterms:modified>
  <cp:revision>1</cp:revision>
  <dc:title>esp32 smarthome</dc:title>
</cp:coreProperties>
</file>